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2" r:id="rId3"/>
    <p:sldId id="257" r:id="rId4"/>
    <p:sldId id="301" r:id="rId5"/>
    <p:sldId id="261" r:id="rId6"/>
    <p:sldId id="263" r:id="rId7"/>
    <p:sldId id="298" r:id="rId8"/>
    <p:sldId id="277" r:id="rId9"/>
    <p:sldId id="286" r:id="rId10"/>
    <p:sldId id="285" r:id="rId11"/>
    <p:sldId id="302" r:id="rId12"/>
    <p:sldId id="303" r:id="rId13"/>
    <p:sldId id="266" r:id="rId14"/>
    <p:sldId id="271" r:id="rId15"/>
    <p:sldId id="274" r:id="rId16"/>
    <p:sldId id="293" r:id="rId17"/>
    <p:sldId id="297" r:id="rId18"/>
    <p:sldId id="265" r:id="rId19"/>
    <p:sldId id="296" r:id="rId20"/>
    <p:sldId id="269" r:id="rId21"/>
    <p:sldId id="291" r:id="rId22"/>
    <p:sldId id="275" r:id="rId23"/>
    <p:sldId id="276" r:id="rId24"/>
    <p:sldId id="278" r:id="rId25"/>
    <p:sldId id="299" r:id="rId26"/>
    <p:sldId id="280" r:id="rId27"/>
    <p:sldId id="279" r:id="rId28"/>
    <p:sldId id="258" r:id="rId29"/>
    <p:sldId id="273" r:id="rId30"/>
    <p:sldId id="292" r:id="rId31"/>
    <p:sldId id="300" r:id="rId3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705"/>
    <a:srgbClr val="263137"/>
    <a:srgbClr val="7D2F96"/>
    <a:srgbClr val="342B94"/>
    <a:srgbClr val="165CB3"/>
    <a:srgbClr val="34A8E2"/>
    <a:srgbClr val="65B82E"/>
    <a:srgbClr val="FFBD1D"/>
    <a:srgbClr val="4A8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5" autoAdjust="0"/>
    <p:restoredTop sz="94638" autoAdjust="0"/>
  </p:normalViewPr>
  <p:slideViewPr>
    <p:cSldViewPr snapToGrid="0" snapToObjects="1">
      <p:cViewPr varScale="1">
        <p:scale>
          <a:sx n="144" d="100"/>
          <a:sy n="144" d="100"/>
        </p:scale>
        <p:origin x="-3376" y="-96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2880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0" dirty="0">
                <a:solidFill>
                  <a:schemeClr val="accent3"/>
                </a:solidFill>
              </a:rPr>
              <a:t>Sales</a:t>
            </a:r>
          </a:p>
        </c:rich>
      </c:tx>
      <c:layout>
        <c:manualLayout>
          <c:xMode val="edge"/>
          <c:yMode val="edge"/>
          <c:x val="0.402559401424384"/>
          <c:y val="0.0271669419694626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4EC5B7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rgbClr val="4E778F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rgbClr val="4E778F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>
                <a:solidFill>
                  <a:srgbClr val="4E778F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800">
                <a:solidFill>
                  <a:srgbClr val="4E778F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10311439761914"/>
          <c:y val="0.6411815610134"/>
          <c:w val="0.146825615129756"/>
          <c:h val="0.346489514950338"/>
        </c:manualLayout>
      </c:layout>
      <c:overlay val="0"/>
      <c:txPr>
        <a:bodyPr/>
        <a:lstStyle/>
        <a:p>
          <a:pPr>
            <a:defRPr sz="1400">
              <a:solidFill>
                <a:srgbClr val="4E778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2067640"/>
        <c:axId val="-2042064088"/>
      </c:barChart>
      <c:catAx>
        <c:axId val="-204206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064088"/>
        <c:crosses val="autoZero"/>
        <c:auto val="1"/>
        <c:lblAlgn val="ctr"/>
        <c:lblOffset val="100"/>
        <c:noMultiLvlLbl val="0"/>
      </c:catAx>
      <c:valAx>
        <c:axId val="-2042064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06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Projections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4705400"/>
        <c:axId val="-204470912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4705400"/>
        <c:axId val="-2044709128"/>
      </c:lineChart>
      <c:catAx>
        <c:axId val="-204470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4709128"/>
        <c:crosses val="autoZero"/>
        <c:auto val="1"/>
        <c:lblAlgn val="ctr"/>
        <c:lblOffset val="100"/>
        <c:noMultiLvlLbl val="0"/>
      </c:catAx>
      <c:valAx>
        <c:axId val="-204470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4705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Performance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39135032"/>
        <c:axId val="-2039131336"/>
      </c:barChart>
      <c:catAx>
        <c:axId val="-2039135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9131336"/>
        <c:crosses val="autoZero"/>
        <c:auto val="1"/>
        <c:lblAlgn val="ctr"/>
        <c:lblOffset val="100"/>
        <c:noMultiLvlLbl val="0"/>
      </c:catAx>
      <c:valAx>
        <c:axId val="-2039131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913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0.27117</cdr:x>
      <cdr:y>0.29729</cdr:y>
    </cdr:from>
    <cdr:to>
      <cdr:x>0.34986</cdr:x>
      <cdr:y>0.38449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6722" y="1468985"/>
          <a:ext cx="672329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dirty="0" smtClean="0"/>
            <a:t>10%</a:t>
          </a:r>
          <a:endParaRPr lang="en-US" sz="2200" dirty="0"/>
        </a:p>
      </cdr:txBody>
    </cdr:sp>
  </cdr:relSizeAnchor>
  <cdr:relSizeAnchor xmlns:cdr="http://schemas.openxmlformats.org/drawingml/2006/chartDrawing">
    <cdr:from>
      <cdr:x>0.37045</cdr:x>
      <cdr:y>0.20343</cdr:y>
    </cdr:from>
    <cdr:to>
      <cdr:x>0.43241</cdr:x>
      <cdr:y>0.29063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4914" y="1005191"/>
          <a:ext cx="529337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dirty="0" smtClean="0"/>
            <a:t>8%</a:t>
          </a:r>
          <a:endParaRPr lang="en-US" sz="2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A0C10-A430-4C2E-B3B2-EB481F73E742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2A0B0-3BE7-4A24-9DC3-865EF01B3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0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2A0B0-3BE7-4A24-9DC3-865EF01B3A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2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2A0B0-3BE7-4A24-9DC3-865EF01B3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kgnd2crop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238"/>
            <a:ext cx="9238123" cy="6912864"/>
          </a:xfrm>
          <a:prstGeom prst="rect">
            <a:avLst/>
          </a:prstGeom>
        </p:spPr>
      </p:pic>
      <p:pic>
        <p:nvPicPr>
          <p:cNvPr id="10" name="Picture 9" descr="8x8Logo_red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5" y="814290"/>
            <a:ext cx="955548" cy="461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6" y="3050492"/>
            <a:ext cx="6061291" cy="1379872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4125191"/>
            <a:ext cx="6400800" cy="8094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2537233"/>
            <a:ext cx="91440" cy="2502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76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17777"/>
            <a:ext cx="9144000" cy="546172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6" y="3050492"/>
            <a:ext cx="6061291" cy="1379872"/>
          </a:xfrm>
        </p:spPr>
        <p:txBody>
          <a:bodyPr>
            <a:norm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4125191"/>
            <a:ext cx="6400800" cy="809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2537233"/>
            <a:ext cx="91440" cy="2502931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0721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17777"/>
            <a:ext cx="9144000" cy="546172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6" y="3050492"/>
            <a:ext cx="6061291" cy="1379872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4125191"/>
            <a:ext cx="6400800" cy="809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2537233"/>
            <a:ext cx="91440" cy="2502931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0721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17777"/>
            <a:ext cx="9144000" cy="54617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6" y="3050492"/>
            <a:ext cx="6061291" cy="1379872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4125191"/>
            <a:ext cx="6400800" cy="809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1F2A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2537233"/>
            <a:ext cx="91440" cy="2502931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4310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17777"/>
            <a:ext cx="9144000" cy="546172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6" y="3050492"/>
            <a:ext cx="6061291" cy="1379872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4125191"/>
            <a:ext cx="6400800" cy="809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2537233"/>
            <a:ext cx="91440" cy="2502931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5554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17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043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93639" y="3798705"/>
            <a:ext cx="685800" cy="685800"/>
          </a:xfrm>
          <a:prstGeom prst="rect">
            <a:avLst/>
          </a:prstGeom>
          <a:solidFill>
            <a:srgbClr val="FD4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1578479" y="3798705"/>
            <a:ext cx="685800" cy="685800"/>
          </a:xfrm>
          <a:prstGeom prst="rect">
            <a:avLst/>
          </a:prstGeom>
          <a:solidFill>
            <a:srgbClr val="FFB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2663319" y="3798705"/>
            <a:ext cx="685800" cy="685800"/>
          </a:xfrm>
          <a:prstGeom prst="rect">
            <a:avLst/>
          </a:prstGeom>
          <a:solidFill>
            <a:srgbClr val="65B8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3748159" y="3798705"/>
            <a:ext cx="685800" cy="685800"/>
          </a:xfrm>
          <a:prstGeom prst="rect">
            <a:avLst/>
          </a:prstGeom>
          <a:solidFill>
            <a:srgbClr val="34A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4832999" y="3798705"/>
            <a:ext cx="685800" cy="685800"/>
          </a:xfrm>
          <a:prstGeom prst="rect">
            <a:avLst/>
          </a:prstGeom>
          <a:solidFill>
            <a:srgbClr val="165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5917839" y="3798705"/>
            <a:ext cx="685800" cy="685800"/>
          </a:xfrm>
          <a:prstGeom prst="rect">
            <a:avLst/>
          </a:prstGeom>
          <a:solidFill>
            <a:srgbClr val="342B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7002679" y="3798705"/>
            <a:ext cx="685800" cy="685800"/>
          </a:xfrm>
          <a:prstGeom prst="rect">
            <a:avLst/>
          </a:prstGeom>
          <a:solidFill>
            <a:srgbClr val="7D2F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087523" y="3798705"/>
            <a:ext cx="685800" cy="685800"/>
          </a:xfrm>
          <a:prstGeom prst="rect">
            <a:avLst/>
          </a:prstGeom>
          <a:solidFill>
            <a:srgbClr val="2631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09033" y="3096892"/>
            <a:ext cx="240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Secondary color palette</a:t>
            </a:r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78479" y="1405913"/>
            <a:ext cx="685800" cy="685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2663319" y="1405913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3748159" y="1405913"/>
            <a:ext cx="6858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4832999" y="1405913"/>
            <a:ext cx="685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5917839" y="1405913"/>
            <a:ext cx="685800" cy="685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31883" y="693356"/>
            <a:ext cx="215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Primary color palette</a:t>
            </a:r>
            <a:endParaRPr lang="en-US" sz="180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002679" y="1405913"/>
            <a:ext cx="685800" cy="685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633685" y="5239579"/>
            <a:ext cx="596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To access a swatch of</a:t>
            </a:r>
            <a:r>
              <a:rPr lang="en-US" sz="1800" baseline="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these colors, just go to the Master page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39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6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07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kgnd1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3978" cy="6858001"/>
          </a:xfrm>
          <a:prstGeom prst="rect">
            <a:avLst/>
          </a:prstGeom>
        </p:spPr>
      </p:pic>
      <p:pic>
        <p:nvPicPr>
          <p:cNvPr id="10" name="Picture 9" descr="8x8Logo_red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7" y="814290"/>
            <a:ext cx="955548" cy="461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6" y="3050492"/>
            <a:ext cx="6061291" cy="1379872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4125191"/>
            <a:ext cx="6400800" cy="8094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2537233"/>
            <a:ext cx="91440" cy="2502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0265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kgnd3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477" cy="6892517"/>
          </a:xfrm>
          <a:prstGeom prst="rect">
            <a:avLst/>
          </a:prstGeom>
        </p:spPr>
      </p:pic>
      <p:pic>
        <p:nvPicPr>
          <p:cNvPr id="10" name="Picture 9" descr="8x8Logo_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5" y="814290"/>
            <a:ext cx="955548" cy="461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6" y="3050492"/>
            <a:ext cx="6061291" cy="1379872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4125191"/>
            <a:ext cx="6400800" cy="8094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2537233"/>
            <a:ext cx="91440" cy="2502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4068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7" y="1292230"/>
            <a:ext cx="8229600" cy="4712177"/>
          </a:xfrm>
        </p:spPr>
        <p:txBody>
          <a:bodyPr/>
          <a:lstStyle>
            <a:lvl3pPr marL="685750" indent="-228584">
              <a:buClr>
                <a:schemeClr val="accent3"/>
              </a:buClr>
              <a:buFont typeface="Lucida Grande"/>
              <a:buChar char="–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7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7" y="1292230"/>
            <a:ext cx="8229600" cy="47121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948325" y="6383162"/>
            <a:ext cx="3524114" cy="289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5791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740" y="1200151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4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902332"/>
            <a:ext cx="9144000" cy="52771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374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17777"/>
            <a:ext cx="9144000" cy="54617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646" y="3050492"/>
            <a:ext cx="6061291" cy="1379872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464" y="4125191"/>
            <a:ext cx="6400800" cy="809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050549" y="2537233"/>
            <a:ext cx="91440" cy="2502931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4182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8x8Logo_red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6" y="6294129"/>
            <a:ext cx="690118" cy="333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067" y="3"/>
            <a:ext cx="8229600" cy="902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067" y="1292228"/>
            <a:ext cx="8229600" cy="4833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278230" y="6350345"/>
            <a:ext cx="205697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n-US" altLang="en-US" sz="900" dirty="0" smtClean="0">
                <a:solidFill>
                  <a:schemeClr val="tx2">
                    <a:lumMod val="75000"/>
                  </a:schemeClr>
                </a:solidFill>
              </a:rPr>
              <a:t>2017 </a:t>
            </a:r>
            <a:r>
              <a:rPr lang="en-US" altLang="en-US" sz="900" dirty="0">
                <a:solidFill>
                  <a:schemeClr val="tx2">
                    <a:lumMod val="75000"/>
                  </a:schemeClr>
                </a:solidFill>
              </a:rPr>
              <a:t>8x8 - Confidential &amp; Proprietary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2138" y="6141649"/>
            <a:ext cx="8301623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96"/>
          <p:cNvSpPr txBox="1">
            <a:spLocks/>
          </p:cNvSpPr>
          <p:nvPr userDrawn="1"/>
        </p:nvSpPr>
        <p:spPr>
          <a:xfrm>
            <a:off x="8471570" y="6325575"/>
            <a:ext cx="323849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100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100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168185" y="6365451"/>
            <a:ext cx="23033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The World’s First Communications Cloud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28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2" r:id="rId3"/>
    <p:sldLayoutId id="2147483650" r:id="rId4"/>
    <p:sldLayoutId id="2147483664" r:id="rId5"/>
    <p:sldLayoutId id="2147483652" r:id="rId6"/>
    <p:sldLayoutId id="2147483653" r:id="rId7"/>
    <p:sldLayoutId id="2147483665" r:id="rId8"/>
    <p:sldLayoutId id="2147483658" r:id="rId9"/>
    <p:sldLayoutId id="2147483659" r:id="rId10"/>
    <p:sldLayoutId id="2147483660" r:id="rId11"/>
    <p:sldLayoutId id="2147483663" r:id="rId12"/>
    <p:sldLayoutId id="2147483661" r:id="rId13"/>
    <p:sldLayoutId id="2147483654" r:id="rId14"/>
    <p:sldLayoutId id="2147483655" r:id="rId15"/>
    <p:sldLayoutId id="2147483666" r:id="rId16"/>
    <p:sldLayoutId id="2147483656" r:id="rId17"/>
  </p:sldLayoutIdLst>
  <p:txStyles>
    <p:titleStyle>
      <a:lvl1pPr algn="l" defTabSz="457167" rtl="0" eaLnBrk="1" latinLnBrk="0" hangingPunct="1">
        <a:spcBef>
          <a:spcPct val="0"/>
        </a:spcBef>
        <a:buNone/>
        <a:defRPr sz="2800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228584" indent="-228584" algn="l" defTabSz="457167" rtl="0" eaLnBrk="1" latinLnBrk="0" hangingPunct="1">
        <a:spcBef>
          <a:spcPct val="20000"/>
        </a:spcBef>
        <a:buClr>
          <a:schemeClr val="accent4"/>
        </a:buClr>
        <a:buSzPct val="90000"/>
        <a:buFont typeface="Arial"/>
        <a:buChar char="•"/>
        <a:defRPr sz="2600" kern="1200">
          <a:solidFill>
            <a:srgbClr val="171F2A"/>
          </a:solidFill>
          <a:latin typeface="+mn-lt"/>
          <a:ea typeface="+mn-ea"/>
          <a:cs typeface="+mn-cs"/>
        </a:defRPr>
      </a:lvl1pPr>
      <a:lvl2pPr marL="457167" indent="-228584" algn="l" defTabSz="457167" rtl="0" eaLnBrk="1" latinLnBrk="0" hangingPunct="1">
        <a:spcBef>
          <a:spcPct val="20000"/>
        </a:spcBef>
        <a:buClr>
          <a:schemeClr val="accent5">
            <a:lumMod val="50000"/>
            <a:lumOff val="50000"/>
          </a:schemeClr>
        </a:buClr>
        <a:buSzPct val="90000"/>
        <a:buFont typeface="Arial"/>
        <a:buChar char="•"/>
        <a:defRPr sz="2400" kern="1200">
          <a:solidFill>
            <a:srgbClr val="171F2A"/>
          </a:solidFill>
          <a:latin typeface="+mn-lt"/>
          <a:ea typeface="+mn-ea"/>
          <a:cs typeface="+mn-cs"/>
        </a:defRPr>
      </a:lvl2pPr>
      <a:lvl3pPr marL="685750" indent="-228584" algn="l" defTabSz="457167" rtl="0" eaLnBrk="1" latinLnBrk="0" hangingPunct="1">
        <a:spcBef>
          <a:spcPct val="20000"/>
        </a:spcBef>
        <a:buClr>
          <a:schemeClr val="accent3"/>
        </a:buClr>
        <a:buSzPct val="90000"/>
        <a:buFont typeface="Lucida Grande"/>
        <a:buChar char="–"/>
        <a:defRPr sz="2200" kern="1200">
          <a:solidFill>
            <a:srgbClr val="171F2A"/>
          </a:solidFill>
          <a:latin typeface="+mn-lt"/>
          <a:ea typeface="+mn-ea"/>
          <a:cs typeface="+mn-cs"/>
        </a:defRPr>
      </a:lvl3pPr>
      <a:lvl4pPr marL="914332" indent="-228584" algn="l" defTabSz="457167" rtl="0" eaLnBrk="1" latinLnBrk="0" hangingPunct="1">
        <a:spcBef>
          <a:spcPct val="20000"/>
        </a:spcBef>
        <a:buClr>
          <a:schemeClr val="accent4"/>
        </a:buClr>
        <a:buSzPct val="90000"/>
        <a:buFont typeface="Arial"/>
        <a:buChar char="•"/>
        <a:defRPr sz="1800" kern="1200">
          <a:solidFill>
            <a:srgbClr val="171F2A"/>
          </a:solidFill>
          <a:latin typeface="+mn-lt"/>
          <a:ea typeface="+mn-ea"/>
          <a:cs typeface="+mn-cs"/>
        </a:defRPr>
      </a:lvl4pPr>
      <a:lvl5pPr marL="1142914" indent="-228584" algn="l" defTabSz="457167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sz="1800" kern="1200">
          <a:solidFill>
            <a:srgbClr val="171F2A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jp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9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Image Slide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277902"/>
            <a:ext cx="9143999" cy="5044415"/>
            <a:chOff x="407066" y="676749"/>
            <a:chExt cx="7792648" cy="4125055"/>
          </a:xfrm>
        </p:grpSpPr>
        <p:pic>
          <p:nvPicPr>
            <p:cNvPr id="6" name="Picture 5" descr="VM_1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822" y="1018497"/>
              <a:ext cx="5008831" cy="3130755"/>
            </a:xfrm>
            <a:prstGeom prst="rect">
              <a:avLst/>
            </a:prstGeom>
          </p:spPr>
        </p:pic>
        <p:pic>
          <p:nvPicPr>
            <p:cNvPr id="5" name="Picture 4" descr="laptop-ful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6" y="676749"/>
              <a:ext cx="7792648" cy="412505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131" y="1357996"/>
            <a:ext cx="1086533" cy="3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Product Image</a:t>
            </a:r>
          </a:p>
        </p:txBody>
      </p:sp>
      <p:pic>
        <p:nvPicPr>
          <p:cNvPr id="9" name="Picture 8" descr="VO_analytics_chart_7-2015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1" y="1304456"/>
            <a:ext cx="8225656" cy="47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Product Image</a:t>
            </a:r>
          </a:p>
        </p:txBody>
      </p:sp>
      <p:pic>
        <p:nvPicPr>
          <p:cNvPr id="8" name="Picture 7" descr="march-announcement-header-produc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13" y="1028858"/>
            <a:ext cx="9205174" cy="48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7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essG_cr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390"/>
            <a:ext cx="9144000" cy="56349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0" y="2035229"/>
            <a:ext cx="9001760" cy="2690285"/>
          </a:xfrm>
          <a:prstGeom prst="rightArrow">
            <a:avLst>
              <a:gd name="adj1" fmla="val 67125"/>
              <a:gd name="adj2" fmla="val 50000"/>
            </a:avLst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 1860"/>
          <p:cNvSpPr/>
          <p:nvPr/>
        </p:nvSpPr>
        <p:spPr>
          <a:xfrm>
            <a:off x="6395734" y="2788233"/>
            <a:ext cx="1394700" cy="1237653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with Image Background</a:t>
            </a:r>
            <a:endParaRPr lang="en-US" dirty="0"/>
          </a:p>
        </p:txBody>
      </p:sp>
      <p:sp>
        <p:nvSpPr>
          <p:cNvPr id="6" name="Shape 1854"/>
          <p:cNvSpPr/>
          <p:nvPr/>
        </p:nvSpPr>
        <p:spPr>
          <a:xfrm>
            <a:off x="557234" y="2787966"/>
            <a:ext cx="1394700" cy="1237653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Shape 1855"/>
          <p:cNvSpPr txBox="1"/>
          <p:nvPr/>
        </p:nvSpPr>
        <p:spPr>
          <a:xfrm>
            <a:off x="629938" y="2888419"/>
            <a:ext cx="1260600" cy="1051913"/>
          </a:xfrm>
          <a:prstGeom prst="rect">
            <a:avLst/>
          </a:prstGeom>
          <a:noFill/>
          <a:ln>
            <a:noFill/>
          </a:ln>
        </p:spPr>
        <p:txBody>
          <a:bodyPr lIns="60951" tIns="60951" rIns="60951" bIns="60951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6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Global</a:t>
            </a:r>
          </a:p>
        </p:txBody>
      </p:sp>
      <p:sp>
        <p:nvSpPr>
          <p:cNvPr id="9" name="Shape 1857"/>
          <p:cNvSpPr txBox="1"/>
          <p:nvPr/>
        </p:nvSpPr>
        <p:spPr>
          <a:xfrm>
            <a:off x="6395730" y="2888366"/>
            <a:ext cx="1373700" cy="1051913"/>
          </a:xfrm>
          <a:prstGeom prst="rect">
            <a:avLst/>
          </a:prstGeom>
          <a:noFill/>
          <a:ln>
            <a:noFill/>
          </a:ln>
        </p:spPr>
        <p:txBody>
          <a:bodyPr lIns="60951" tIns="60951" rIns="60951" bIns="60951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6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Mid-Market</a:t>
            </a:r>
            <a:br>
              <a:rPr lang="en-US" sz="16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&amp; Enterprise Growth</a:t>
            </a:r>
          </a:p>
        </p:txBody>
      </p:sp>
      <p:sp>
        <p:nvSpPr>
          <p:cNvPr id="10" name="Shape 1858"/>
          <p:cNvSpPr/>
          <p:nvPr/>
        </p:nvSpPr>
        <p:spPr>
          <a:xfrm>
            <a:off x="2014094" y="2788233"/>
            <a:ext cx="1394700" cy="1237653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1859"/>
          <p:cNvSpPr/>
          <p:nvPr/>
        </p:nvSpPr>
        <p:spPr>
          <a:xfrm>
            <a:off x="3470982" y="2787966"/>
            <a:ext cx="1394700" cy="1237653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1860"/>
          <p:cNvSpPr/>
          <p:nvPr/>
        </p:nvSpPr>
        <p:spPr>
          <a:xfrm>
            <a:off x="4933358" y="2787966"/>
            <a:ext cx="1394700" cy="1237653"/>
          </a:xfrm>
          <a:prstGeom prst="roundRect">
            <a:avLst>
              <a:gd name="adj" fmla="val 801"/>
            </a:avLst>
          </a:prstGeom>
          <a:solidFill>
            <a:schemeClr val="accent3">
              <a:lumMod val="75000"/>
            </a:scheme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Shape 1861"/>
          <p:cNvSpPr txBox="1"/>
          <p:nvPr/>
        </p:nvSpPr>
        <p:spPr>
          <a:xfrm>
            <a:off x="2071393" y="2888366"/>
            <a:ext cx="1260599" cy="1051913"/>
          </a:xfrm>
          <a:prstGeom prst="rect">
            <a:avLst/>
          </a:prstGeom>
          <a:noFill/>
          <a:ln>
            <a:noFill/>
          </a:ln>
        </p:spPr>
        <p:txBody>
          <a:bodyPr lIns="60951" tIns="60951" rIns="60951" bIns="60951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6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One</a:t>
            </a:r>
            <a:br>
              <a:rPr lang="en-US" sz="16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Platform</a:t>
            </a:r>
          </a:p>
        </p:txBody>
      </p:sp>
      <p:sp>
        <p:nvSpPr>
          <p:cNvPr id="14" name="Shape 1862"/>
          <p:cNvSpPr txBox="1"/>
          <p:nvPr/>
        </p:nvSpPr>
        <p:spPr>
          <a:xfrm>
            <a:off x="3512834" y="2888366"/>
            <a:ext cx="1260600" cy="1051913"/>
          </a:xfrm>
          <a:prstGeom prst="rect">
            <a:avLst/>
          </a:prstGeom>
          <a:noFill/>
          <a:ln>
            <a:noFill/>
          </a:ln>
        </p:spPr>
        <p:txBody>
          <a:bodyPr lIns="60951" tIns="60951" rIns="60951" bIns="60951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60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Enterprise Grade</a:t>
            </a:r>
          </a:p>
        </p:txBody>
      </p:sp>
      <p:sp>
        <p:nvSpPr>
          <p:cNvPr id="15" name="Shape 1863"/>
          <p:cNvSpPr txBox="1"/>
          <p:nvPr/>
        </p:nvSpPr>
        <p:spPr>
          <a:xfrm>
            <a:off x="4946258" y="2888366"/>
            <a:ext cx="1394700" cy="1051913"/>
          </a:xfrm>
          <a:prstGeom prst="rect">
            <a:avLst/>
          </a:prstGeom>
          <a:noFill/>
          <a:ln>
            <a:noFill/>
          </a:ln>
        </p:spPr>
        <p:txBody>
          <a:bodyPr lIns="60951" tIns="60951" rIns="60951" bIns="60951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sz="160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Intuitive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299013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Chart Example</a:t>
            </a:r>
            <a:endParaRPr lang="en-US" dirty="0"/>
          </a:p>
        </p:txBody>
      </p:sp>
      <p:graphicFrame>
        <p:nvGraphicFramePr>
          <p:cNvPr id="5" name="Shape 1773"/>
          <p:cNvGraphicFramePr/>
          <p:nvPr>
            <p:extLst>
              <p:ext uri="{D42A27DB-BD31-4B8C-83A1-F6EECF244321}">
                <p14:modId xmlns:p14="http://schemas.microsoft.com/office/powerpoint/2010/main" val="1092747147"/>
              </p:ext>
            </p:extLst>
          </p:nvPr>
        </p:nvGraphicFramePr>
        <p:xfrm>
          <a:off x="417468" y="1503460"/>
          <a:ext cx="8447215" cy="3920008"/>
        </p:xfrm>
        <a:graphic>
          <a:graphicData uri="http://schemas.openxmlformats.org/drawingml/2006/table">
            <a:tbl>
              <a:tblPr bandRow="1">
                <a:gradFill>
                  <a:gsLst>
                    <a:gs pos="0">
                      <a:srgbClr val="9CB1FF"/>
                    </a:gs>
                    <a:gs pos="35000">
                      <a:srgbClr val="B9C9FF"/>
                    </a:gs>
                    <a:gs pos="100000">
                      <a:srgbClr val="E3E7FF"/>
                    </a:gs>
                  </a:gsLst>
                  <a:lin ang="16200038" scaled="0"/>
                </a:gradFill>
              </a:tblPr>
              <a:tblGrid>
                <a:gridCol w="2111810"/>
                <a:gridCol w="2147155"/>
                <a:gridCol w="2076440"/>
                <a:gridCol w="2111810"/>
              </a:tblGrid>
              <a:tr h="3045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300" b="1" dirty="0"/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</a:t>
                      </a:r>
                      <a:endParaRPr lang="en-US" sz="13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 2</a:t>
                      </a:r>
                      <a:endParaRPr lang="en-US" sz="13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</a:t>
                      </a: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203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r>
                        <a:rPr lang="en-US" sz="1500" b="1" baseline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One</a:t>
                      </a:r>
                      <a:endParaRPr lang="en-US"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3203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Two</a:t>
                      </a:r>
                      <a:endParaRPr lang="en-US"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3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</a:t>
                      </a:r>
                      <a:r>
                        <a:rPr lang="en-US" sz="1500" b="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Two</a:t>
                      </a:r>
                      <a:endParaRPr lang="en-US" sz="1500" b="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i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500" i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i="0" dirty="0" smtClean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500" i="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5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3203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Three</a:t>
                      </a:r>
                      <a:endParaRPr lang="en-US"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3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</a:t>
                      </a:r>
                      <a:r>
                        <a:rPr lang="en-US" sz="1500" b="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Three</a:t>
                      </a:r>
                      <a:endParaRPr lang="en-US" sz="1500" b="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i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500" i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i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500" i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5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3364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Four</a:t>
                      </a:r>
                      <a:endParaRPr lang="en-US"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3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</a:t>
                      </a:r>
                      <a:r>
                        <a:rPr lang="en-US" sz="1500" b="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Four</a:t>
                      </a:r>
                      <a:endParaRPr lang="en-US" sz="1500" b="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i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500" i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i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500" i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5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3203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Five</a:t>
                      </a:r>
                      <a:endParaRPr lang="en-US"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3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</a:t>
                      </a:r>
                      <a:r>
                        <a:rPr lang="en-US" sz="1500" b="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Five</a:t>
                      </a:r>
                      <a:endParaRPr lang="en-US" sz="1500" b="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i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500" i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i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500" i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5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3203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Six</a:t>
                      </a:r>
                      <a:endParaRPr lang="en-US"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 lang="en-US"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3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</a:t>
                      </a:r>
                      <a:r>
                        <a:rPr lang="en-US" sz="1500" b="0" i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 Six</a:t>
                      </a:r>
                      <a:endParaRPr lang="en-US" sz="1500" b="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i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500" i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i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lang="en-US" sz="1500" i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5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9301" marR="99301" marT="49649" marB="49649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0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Multi-Column Comparison Chart Example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506330"/>
            <a:ext cx="9144075" cy="3720751"/>
            <a:chOff x="0" y="1506330"/>
            <a:chExt cx="9144075" cy="3720751"/>
          </a:xfrm>
        </p:grpSpPr>
        <p:sp>
          <p:nvSpPr>
            <p:cNvPr id="13" name="Shape 2530"/>
            <p:cNvSpPr/>
            <p:nvPr/>
          </p:nvSpPr>
          <p:spPr>
            <a:xfrm>
              <a:off x="75" y="1635672"/>
              <a:ext cx="9144000" cy="444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14" name="Shape 2531"/>
            <p:cNvSpPr/>
            <p:nvPr/>
          </p:nvSpPr>
          <p:spPr>
            <a:xfrm>
              <a:off x="0" y="4144077"/>
              <a:ext cx="9144000" cy="94082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15" name="Shape 2532"/>
            <p:cNvSpPr/>
            <p:nvPr/>
          </p:nvSpPr>
          <p:spPr>
            <a:xfrm>
              <a:off x="75" y="2079879"/>
              <a:ext cx="9144000" cy="103333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graphicFrame>
          <p:nvGraphicFramePr>
            <p:cNvPr id="16" name="Shape 2534"/>
            <p:cNvGraphicFramePr/>
            <p:nvPr>
              <p:extLst>
                <p:ext uri="{D42A27DB-BD31-4B8C-83A1-F6EECF244321}">
                  <p14:modId xmlns:p14="http://schemas.microsoft.com/office/powerpoint/2010/main" val="4030552794"/>
                </p:ext>
              </p:extLst>
            </p:nvPr>
          </p:nvGraphicFramePr>
          <p:xfrm>
            <a:off x="188155" y="1506330"/>
            <a:ext cx="8894077" cy="3720751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492751"/>
                  <a:gridCol w="1104251"/>
                  <a:gridCol w="1858275"/>
                  <a:gridCol w="1064400"/>
                  <a:gridCol w="960900"/>
                  <a:gridCol w="2413500"/>
                </a:tblGrid>
                <a:tr h="6266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marL="0" marR="0" lvl="0" indent="0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chemeClr val="bg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Customer Name</a:t>
                        </a:r>
                      </a:p>
                    </a:txBody>
                    <a:tcPr marL="91425" marR="91425" marT="91425" marB="91425" anchor="ctr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marL="0" marR="0" lvl="0" indent="0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chemeClr val="bg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Lines </a:t>
                        </a:r>
                        <a:r>
                          <a:rPr lang="en-US" sz="1200" b="1" dirty="0">
                            <a:solidFill>
                              <a:schemeClr val="bg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&amp;</a:t>
                        </a:r>
                        <a:r>
                          <a:rPr lang="en-US" sz="1200" b="1" u="none" strike="noStrike" cap="none" dirty="0">
                            <a:solidFill>
                              <a:schemeClr val="bg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Seats</a:t>
                        </a:r>
                      </a:p>
                    </a:txBody>
                    <a:tcPr marL="91425" marR="91425" marT="91425" marB="91425" anchor="ctr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marL="0" marR="0" lvl="0" indent="0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chemeClr val="bg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Global Locations </a:t>
                        </a:r>
                      </a:p>
                    </a:txBody>
                    <a:tcPr marL="91425" marR="91425" marT="91425" marB="91425" anchor="ctr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chemeClr val="bg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Won Against</a:t>
                        </a:r>
                      </a:p>
                    </a:txBody>
                    <a:tcPr marL="91425" marR="91425" marT="91425" marB="91425" anchor="ctr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chemeClr val="bg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Channel Partner</a:t>
                        </a:r>
                      </a:p>
                    </a:txBody>
                    <a:tcPr marL="91425" marR="91425" marT="91425" marB="91425" anchor="ctr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marL="0" marR="0" lvl="0" indent="0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chemeClr val="bg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Why </a:t>
                        </a:r>
                        <a:r>
                          <a:rPr lang="en-US" sz="1200" b="1" u="none" strike="noStrike" cap="none" dirty="0" smtClean="0">
                            <a:solidFill>
                              <a:schemeClr val="bg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They</a:t>
                        </a:r>
                        <a:r>
                          <a:rPr lang="en-US" sz="1200" b="1" u="none" strike="noStrike" cap="none" baseline="0" dirty="0" smtClean="0">
                            <a:solidFill>
                              <a:schemeClr val="bg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Chose 8x8</a:t>
                        </a:r>
                        <a:endParaRPr lang="en-US" sz="12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91425" marB="91425" anchor="ctr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984325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b="1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VO: </a:t>
                        </a: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9,700</a:t>
                        </a:r>
                      </a:p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b="1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VCC: </a:t>
                        </a: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105</a:t>
                        </a: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Corporate </a:t>
                        </a:r>
                        <a:r>
                          <a:rPr lang="en-US" sz="11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HQ</a:t>
                        </a: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&amp; offices</a:t>
                        </a:r>
                      </a:p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4,100 US stores</a:t>
                        </a:r>
                      </a:p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Upcoming: International </a:t>
                        </a:r>
                        <a:r>
                          <a:rPr lang="en-US" sz="1100" u="none" strike="noStrike" cap="none" dirty="0" smtClean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stores</a:t>
                        </a:r>
                        <a:endPara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AT&amp;T</a:t>
                        </a:r>
                      </a:p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RNG</a:t>
                        </a:r>
                      </a:p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dirty="0" err="1" smtClean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Fuze</a:t>
                        </a:r>
                        <a:endPara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Simplify</a:t>
                        </a: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Global presence</a:t>
                        </a:r>
                      </a:p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Full featured integrated </a:t>
                        </a:r>
                        <a:r>
                          <a:rPr lang="en-US" sz="11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CC</a:t>
                        </a:r>
                      </a:p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Creative retail service package</a:t>
                        </a:r>
                      </a:p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V</a:t>
                        </a:r>
                        <a:r>
                          <a:rPr lang="en-US" sz="11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O</a:t>
                        </a: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100" u="none" strike="noStrike" cap="none" dirty="0" smtClean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Analytics</a:t>
                        </a:r>
                        <a:endPara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1021051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b="1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VO: </a:t>
                        </a: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581</a:t>
                        </a:r>
                      </a:p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b="1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VCC: </a:t>
                        </a: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305</a:t>
                        </a:r>
                      </a:p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b="1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WFM</a:t>
                        </a:r>
                        <a:r>
                          <a:rPr lang="en-US" sz="1100" b="1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: </a:t>
                        </a: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40</a:t>
                        </a:r>
                        <a:r>
                          <a:rPr lang="en-US" sz="11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Sydney, Australia</a:t>
                        </a:r>
                      </a:p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Portland, Maine</a:t>
                        </a:r>
                      </a:p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Munich, Germany</a:t>
                        </a: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R="0" lvl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100" u="none" strike="noStrike" cap="none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Fuze</a:t>
                        </a: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/</a:t>
                        </a:r>
                      </a:p>
                      <a:p>
                        <a:pPr marR="0" lvl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100" u="none" strike="noStrike" cap="none" dirty="0" err="1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InContact</a:t>
                        </a:r>
                        <a:endParaRPr lang="en-US" sz="1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sz="11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Direct</a:t>
                        </a: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Gartner </a:t>
                        </a:r>
                        <a:r>
                          <a:rPr lang="en-US" sz="11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MQ</a:t>
                        </a: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leader</a:t>
                        </a:r>
                      </a:p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Single vendor with one platform across UC &amp; CC </a:t>
                        </a:r>
                      </a:p>
                      <a:p>
                        <a:pPr marL="127000" marR="0" lvl="0" indent="-139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Global presence </a:t>
                        </a:r>
                      </a:p>
                      <a:p>
                        <a:pPr marL="127000" lvl="0" indent="-139700" rtl="0">
                          <a:spcBef>
                            <a:spcPts val="0"/>
                          </a:spcBef>
                          <a:buClr>
                            <a:schemeClr val="accent4"/>
                          </a:buClr>
                          <a:buSzPct val="100000"/>
                          <a:buFont typeface="Calibri"/>
                          <a:buChar char="•"/>
                        </a:pPr>
                        <a:r>
                          <a:rPr lang="en-US" sz="1100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Security &amp; </a:t>
                        </a:r>
                        <a:r>
                          <a:rPr lang="en-US" sz="1100" dirty="0" smtClean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Compliance</a:t>
                        </a:r>
                        <a:endPara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1088775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158750" marR="0" lvl="0" indent="-17145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30000"/>
                          <a:buFont typeface="Arial"/>
                          <a:buChar char="•"/>
                        </a:pPr>
                        <a:r>
                          <a:rPr lang="en-US" sz="1100" b="1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VO: </a:t>
                        </a:r>
                        <a:r>
                          <a:rPr lang="en-US" sz="1100" b="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26,500</a:t>
                        </a:r>
                      </a:p>
                      <a:p>
                        <a:pPr marL="158750" marR="0" lvl="0" indent="-17145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30000"/>
                          <a:buFont typeface="Arial"/>
                          <a:buChar char="•"/>
                        </a:pPr>
                        <a:r>
                          <a:rPr lang="en-US" sz="1100" b="1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VCC: </a:t>
                        </a:r>
                        <a:r>
                          <a:rPr lang="en-US" sz="1100" b="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200</a:t>
                        </a: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158750" marR="0" lvl="0" indent="-17145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30000"/>
                          <a:buFont typeface="Arial"/>
                          <a:buChar char="•"/>
                        </a:pPr>
                        <a:r>
                          <a:rPr lang="en-US" sz="1100" b="0" i="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Current deployment in </a:t>
                        </a:r>
                        <a:r>
                          <a:rPr lang="en-US" sz="1100" b="0" i="0" u="none" strike="noStrike" cap="none" dirty="0" smtClean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/>
                        </a:r>
                        <a:br>
                          <a:rPr lang="en-US" sz="1100" b="0" i="0" u="none" strike="noStrike" cap="none" dirty="0" smtClean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</a:br>
                        <a:r>
                          <a:rPr lang="en-US" sz="1100" b="0" i="0" u="none" strike="noStrike" cap="none" dirty="0" smtClean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US </a:t>
                        </a:r>
                        <a:r>
                          <a:rPr lang="en-US" sz="1100" b="0" i="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&amp; UK</a:t>
                        </a:r>
                      </a:p>
                      <a:p>
                        <a:pPr marL="158750" marR="0" lvl="0" indent="-17145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30000"/>
                          <a:buFont typeface="Arial"/>
                          <a:buChar char="•"/>
                        </a:pPr>
                        <a:r>
                          <a:rPr lang="en-US" sz="1100" b="0" i="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Soon expanding </a:t>
                        </a:r>
                        <a:r>
                          <a:rPr lang="en-US" sz="1100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to</a:t>
                        </a:r>
                        <a:r>
                          <a:rPr lang="en-US" sz="1100" b="0" i="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500 additional glo</a:t>
                        </a:r>
                        <a:r>
                          <a:rPr lang="en-US" sz="1100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bal </a:t>
                        </a:r>
                        <a:r>
                          <a:rPr lang="en-US" sz="1100" b="0" i="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locations</a:t>
                        </a: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sz="1100" dirty="0" err="1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Fuze</a:t>
                        </a:r>
                        <a:r>
                          <a:rPr lang="en-US" sz="1100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, </a:t>
                        </a:r>
                        <a:r>
                          <a:rPr lang="en-US" sz="1100" dirty="0" smtClean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ININ</a:t>
                        </a: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sz="1100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Direct</a:t>
                        </a: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158750" marR="0" lvl="0" indent="-17145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30000"/>
                          <a:buFont typeface="Arial"/>
                          <a:buChar char="•"/>
                        </a:pPr>
                        <a:r>
                          <a:rPr lang="en-US" sz="110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Gartner Magic Quadrant Leader</a:t>
                        </a:r>
                      </a:p>
                      <a:p>
                        <a:pPr marL="158750" marR="0" lvl="0" indent="-17145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30000"/>
                          <a:buFont typeface="Arial"/>
                          <a:buChar char="•"/>
                        </a:pPr>
                        <a:r>
                          <a:rPr lang="en-US" sz="1100" u="none" strike="noStrike" cap="none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Global presence</a:t>
                        </a:r>
                      </a:p>
                      <a:p>
                        <a:pPr marL="158750" marR="0" lvl="0" indent="-17145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30000"/>
                          <a:buFont typeface="Arial"/>
                          <a:buChar char="•"/>
                        </a:pPr>
                        <a:r>
                          <a:rPr lang="en-US" sz="1100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VCC Global</a:t>
                        </a:r>
                      </a:p>
                      <a:p>
                        <a:pPr marL="158750" marR="0" lvl="0" indent="-17145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accent4"/>
                          </a:buClr>
                          <a:buSzPct val="130000"/>
                          <a:buFont typeface="Arial"/>
                          <a:buChar char="•"/>
                        </a:pPr>
                        <a:r>
                          <a:rPr lang="en-US" sz="1100" dirty="0">
                            <a:solidFill>
                              <a:schemeClr val="tx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Ease of implementation </a:t>
                        </a:r>
                      </a:p>
                    </a:txBody>
                    <a:tcPr marL="91425" marR="91425" marT="91425" marB="91425">
                      <a:lnL w="12700" cmpd="sng">
                        <a:noFill/>
                        <a:prstDash val="solid"/>
                      </a:lnL>
                      <a:lnR w="12700" cmpd="sng">
                        <a:noFill/>
                        <a:prstDash val="solid"/>
                      </a:lnR>
                      <a:lnT w="12700" cmpd="sng">
                        <a:noFill/>
                        <a:prstDash val="solid"/>
                      </a:lnT>
                      <a:lnB w="12700" cmpd="sng">
                        <a:noFill/>
                        <a:prstDash val="soli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</a:tbl>
            </a:graphicData>
          </a:graphic>
        </p:graphicFrame>
        <p:pic>
          <p:nvPicPr>
            <p:cNvPr id="17" name="Shape 253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65273" y="3451846"/>
              <a:ext cx="1415945" cy="353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25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7577" y="2449669"/>
              <a:ext cx="1246299" cy="387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25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7586" y="4287565"/>
              <a:ext cx="1030702" cy="5735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8611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Diagram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7067" y="1434423"/>
            <a:ext cx="8428612" cy="4412400"/>
            <a:chOff x="1330960" y="870985"/>
            <a:chExt cx="6674253" cy="3493988"/>
          </a:xfrm>
        </p:grpSpPr>
        <p:grpSp>
          <p:nvGrpSpPr>
            <p:cNvPr id="22" name="Shape 2143"/>
            <p:cNvGrpSpPr/>
            <p:nvPr/>
          </p:nvGrpSpPr>
          <p:grpSpPr>
            <a:xfrm>
              <a:off x="5949958" y="917387"/>
              <a:ext cx="2055255" cy="1195925"/>
              <a:chOff x="6000750" y="1197680"/>
              <a:chExt cx="2055255" cy="1195925"/>
            </a:xfrm>
          </p:grpSpPr>
          <p:cxnSp>
            <p:nvCxnSpPr>
              <p:cNvPr id="23" name="Shape 2144"/>
              <p:cNvCxnSpPr/>
              <p:nvPr/>
            </p:nvCxnSpPr>
            <p:spPr>
              <a:xfrm>
                <a:off x="6000750" y="1456100"/>
                <a:ext cx="1943100" cy="392400"/>
              </a:xfrm>
              <a:prstGeom prst="bentConnector3">
                <a:avLst>
                  <a:gd name="adj1" fmla="val 18243"/>
                </a:avLst>
              </a:prstGeom>
              <a:noFill/>
              <a:ln w="9525" cap="flat" cmpd="sng">
                <a:solidFill>
                  <a:srgbClr val="5173C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4" name="Shape 2145"/>
              <p:cNvSpPr txBox="1"/>
              <p:nvPr/>
            </p:nvSpPr>
            <p:spPr>
              <a:xfrm>
                <a:off x="6495616" y="1197680"/>
                <a:ext cx="14028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Clr>
                    <a:srgbClr val="205867"/>
                  </a:buClr>
                  <a:buSzPct val="25000"/>
                </a:pPr>
                <a:r>
                  <a:rPr lang="en-US" sz="2000" dirty="0">
                    <a:solidFill>
                      <a:srgbClr val="20586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Customer Acquisition</a:t>
                </a:r>
              </a:p>
            </p:txBody>
          </p:sp>
          <p:sp>
            <p:nvSpPr>
              <p:cNvPr id="25" name="Shape 2146"/>
              <p:cNvSpPr txBox="1"/>
              <p:nvPr/>
            </p:nvSpPr>
            <p:spPr>
              <a:xfrm>
                <a:off x="6498105" y="1839505"/>
                <a:ext cx="15579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ct val="25000"/>
                </a:pPr>
                <a:r>
                  <a:rPr lang="en-US" sz="15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Direct and Indirect Channels</a:t>
                </a:r>
              </a:p>
            </p:txBody>
          </p:sp>
        </p:grpSp>
        <p:grpSp>
          <p:nvGrpSpPr>
            <p:cNvPr id="26" name="Shape 2147"/>
            <p:cNvGrpSpPr/>
            <p:nvPr/>
          </p:nvGrpSpPr>
          <p:grpSpPr>
            <a:xfrm>
              <a:off x="3901303" y="1451549"/>
              <a:ext cx="1824900" cy="1713900"/>
              <a:chOff x="3880983" y="1664907"/>
              <a:chExt cx="1824900" cy="1713900"/>
            </a:xfrm>
          </p:grpSpPr>
          <p:sp>
            <p:nvSpPr>
              <p:cNvPr id="27" name="Shape 2148"/>
              <p:cNvSpPr/>
              <p:nvPr/>
            </p:nvSpPr>
            <p:spPr>
              <a:xfrm>
                <a:off x="3880983" y="1664907"/>
                <a:ext cx="1824900" cy="1713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135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Shape 2149"/>
              <p:cNvSpPr txBox="1"/>
              <p:nvPr/>
            </p:nvSpPr>
            <p:spPr>
              <a:xfrm>
                <a:off x="3880983" y="2305911"/>
                <a:ext cx="1824900" cy="433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ct val="25000"/>
                </a:pPr>
                <a:r>
                  <a:rPr lang="en-US" sz="24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Customer</a:t>
                </a:r>
              </a:p>
            </p:txBody>
          </p:sp>
        </p:grpSp>
        <p:sp>
          <p:nvSpPr>
            <p:cNvPr id="29" name="Shape 2151"/>
            <p:cNvSpPr/>
            <p:nvPr/>
          </p:nvSpPr>
          <p:spPr>
            <a:xfrm rot="7371293">
              <a:off x="4008052" y="2073992"/>
              <a:ext cx="1627051" cy="2128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8" y="24460"/>
                  </a:moveTo>
                  <a:lnTo>
                    <a:pt x="14925" y="12707"/>
                  </a:lnTo>
                  <a:lnTo>
                    <a:pt x="0" y="393"/>
                  </a:lnTo>
                  <a:lnTo>
                    <a:pt x="9982" y="0"/>
                  </a:lnTo>
                  <a:cubicBezTo>
                    <a:pt x="70743" y="0"/>
                    <a:pt x="120000" y="38485"/>
                    <a:pt x="120000" y="85959"/>
                  </a:cubicBezTo>
                  <a:cubicBezTo>
                    <a:pt x="120000" y="96607"/>
                    <a:pt x="117521" y="106804"/>
                    <a:pt x="112857" y="116175"/>
                  </a:cubicBezTo>
                  <a:lnTo>
                    <a:pt x="92815" y="120000"/>
                  </a:lnTo>
                  <a:lnTo>
                    <a:pt x="86087" y="102631"/>
                  </a:lnTo>
                  <a:cubicBezTo>
                    <a:pt x="88265" y="97370"/>
                    <a:pt x="89285" y="91758"/>
                    <a:pt x="89285" y="85959"/>
                  </a:cubicBezTo>
                  <a:cubicBezTo>
                    <a:pt x="89285" y="51739"/>
                    <a:pt x="53780" y="23998"/>
                    <a:pt x="9982" y="23998"/>
                  </a:cubicBezTo>
                  <a:cubicBezTo>
                    <a:pt x="6833" y="23998"/>
                    <a:pt x="3726" y="24141"/>
                    <a:pt x="678" y="244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" name="Shape 2153"/>
            <p:cNvGrpSpPr/>
            <p:nvPr/>
          </p:nvGrpSpPr>
          <p:grpSpPr>
            <a:xfrm>
              <a:off x="1330960" y="3181568"/>
              <a:ext cx="2399944" cy="1183405"/>
              <a:chOff x="1567310" y="3435562"/>
              <a:chExt cx="2144100" cy="1183405"/>
            </a:xfrm>
          </p:grpSpPr>
          <p:cxnSp>
            <p:nvCxnSpPr>
              <p:cNvPr id="31" name="Shape 2154"/>
              <p:cNvCxnSpPr/>
              <p:nvPr/>
            </p:nvCxnSpPr>
            <p:spPr>
              <a:xfrm rot="10800000" flipH="1">
                <a:off x="1627162" y="3435562"/>
                <a:ext cx="1801800" cy="392400"/>
              </a:xfrm>
              <a:prstGeom prst="bentConnector3">
                <a:avLst>
                  <a:gd name="adj1" fmla="val 79141"/>
                </a:avLst>
              </a:prstGeom>
              <a:noFill/>
              <a:ln w="9525" cap="flat" cmpd="sng">
                <a:solidFill>
                  <a:srgbClr val="5173C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2" name="Shape 2155"/>
              <p:cNvSpPr txBox="1"/>
              <p:nvPr/>
            </p:nvSpPr>
            <p:spPr>
              <a:xfrm>
                <a:off x="1573458" y="3435562"/>
                <a:ext cx="1919504" cy="3961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00" tIns="45700" rIns="91400" bIns="45700" anchor="t" anchorCtr="0">
                <a:noAutofit/>
              </a:bodyPr>
              <a:lstStyle/>
              <a:p>
                <a:pPr>
                  <a:buClr>
                    <a:srgbClr val="205867"/>
                  </a:buClr>
                  <a:buSzPct val="25000"/>
                </a:pPr>
                <a:r>
                  <a:rPr lang="en-US" sz="2000" dirty="0">
                    <a:solidFill>
                      <a:srgbClr val="20586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Service &amp; </a:t>
                </a:r>
                <a:r>
                  <a:rPr lang="en-US" sz="2000" dirty="0" smtClean="0">
                    <a:solidFill>
                      <a:srgbClr val="20586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Support</a:t>
                </a:r>
                <a:endParaRPr lang="en-US" sz="2000" dirty="0">
                  <a:solidFill>
                    <a:srgbClr val="20586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Shape 2156"/>
              <p:cNvSpPr txBox="1"/>
              <p:nvPr/>
            </p:nvSpPr>
            <p:spPr>
              <a:xfrm>
                <a:off x="1567310" y="3834167"/>
                <a:ext cx="2144100" cy="7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00" tIns="45700" rIns="91400" bIns="45700" anchor="t" anchorCtr="0">
                <a:noAutofit/>
              </a:bodyPr>
              <a:lstStyle/>
              <a:p>
                <a:pPr marL="139691" indent="-139691">
                  <a:buClr>
                    <a:schemeClr val="accent4"/>
                  </a:buClr>
                  <a:buSzPct val="100000"/>
                  <a:buFont typeface="Arial"/>
                  <a:buChar char="•"/>
                </a:pPr>
                <a:r>
                  <a:rPr lang="en-US" sz="15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Onboarding</a:t>
                </a:r>
              </a:p>
              <a:p>
                <a:pPr marL="139691" indent="-139691">
                  <a:buClr>
                    <a:schemeClr val="accent4"/>
                  </a:buClr>
                  <a:buSzPct val="100000"/>
                  <a:buFont typeface="Arial"/>
                  <a:buChar char="•"/>
                </a:pPr>
                <a:r>
                  <a:rPr lang="en-US" sz="15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User adoption</a:t>
                </a:r>
              </a:p>
              <a:p>
                <a:pPr marL="139691" indent="-139691">
                  <a:buClr>
                    <a:schemeClr val="accent4"/>
                  </a:buClr>
                  <a:buSzPct val="100000"/>
                  <a:buFont typeface="Arial"/>
                  <a:buChar char="•"/>
                </a:pPr>
                <a:r>
                  <a:rPr lang="en-US" sz="15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Lifecycle experience</a:t>
                </a:r>
              </a:p>
            </p:txBody>
          </p:sp>
        </p:grpSp>
        <p:sp>
          <p:nvSpPr>
            <p:cNvPr id="34" name="Shape 2150"/>
            <p:cNvSpPr/>
            <p:nvPr/>
          </p:nvSpPr>
          <p:spPr>
            <a:xfrm rot="250903">
              <a:off x="4692179" y="870985"/>
              <a:ext cx="1695012" cy="20406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82" y="0"/>
                  </a:moveTo>
                  <a:cubicBezTo>
                    <a:pt x="70743" y="0"/>
                    <a:pt x="120000" y="38458"/>
                    <a:pt x="120000" y="85898"/>
                  </a:cubicBezTo>
                  <a:cubicBezTo>
                    <a:pt x="120000" y="96635"/>
                    <a:pt x="117477" y="106911"/>
                    <a:pt x="112745" y="116349"/>
                  </a:cubicBezTo>
                  <a:lnTo>
                    <a:pt x="93188" y="120000"/>
                  </a:lnTo>
                  <a:lnTo>
                    <a:pt x="86413" y="102205"/>
                  </a:lnTo>
                  <a:cubicBezTo>
                    <a:pt x="88315" y="97024"/>
                    <a:pt x="89285" y="91550"/>
                    <a:pt x="89285" y="85898"/>
                  </a:cubicBezTo>
                  <a:cubicBezTo>
                    <a:pt x="89285" y="51702"/>
                    <a:pt x="53780" y="23981"/>
                    <a:pt x="9982" y="23981"/>
                  </a:cubicBezTo>
                  <a:cubicBezTo>
                    <a:pt x="6833" y="23981"/>
                    <a:pt x="3726" y="24124"/>
                    <a:pt x="678" y="24443"/>
                  </a:cubicBezTo>
                  <a:lnTo>
                    <a:pt x="14925" y="12698"/>
                  </a:lnTo>
                  <a:lnTo>
                    <a:pt x="0" y="393"/>
                  </a:lnTo>
                  <a:cubicBezTo>
                    <a:pt x="3284" y="118"/>
                    <a:pt x="6616" y="0"/>
                    <a:pt x="99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2159"/>
            <p:cNvSpPr/>
            <p:nvPr/>
          </p:nvSpPr>
          <p:spPr>
            <a:xfrm rot="14504552">
              <a:off x="3265172" y="830860"/>
              <a:ext cx="1612021" cy="21443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12" y="116387"/>
                  </a:moveTo>
                  <a:lnTo>
                    <a:pt x="93487" y="120000"/>
                  </a:lnTo>
                  <a:lnTo>
                    <a:pt x="86602" y="101885"/>
                  </a:lnTo>
                  <a:cubicBezTo>
                    <a:pt x="88375" y="96838"/>
                    <a:pt x="89285" y="91522"/>
                    <a:pt x="89285" y="86039"/>
                  </a:cubicBezTo>
                  <a:cubicBezTo>
                    <a:pt x="89285" y="51787"/>
                    <a:pt x="53780" y="24020"/>
                    <a:pt x="9982" y="24020"/>
                  </a:cubicBezTo>
                  <a:cubicBezTo>
                    <a:pt x="6833" y="24020"/>
                    <a:pt x="3726" y="24164"/>
                    <a:pt x="678" y="24483"/>
                  </a:cubicBezTo>
                  <a:lnTo>
                    <a:pt x="14925" y="12718"/>
                  </a:lnTo>
                  <a:lnTo>
                    <a:pt x="0" y="394"/>
                  </a:lnTo>
                  <a:cubicBezTo>
                    <a:pt x="3284" y="118"/>
                    <a:pt x="6616" y="0"/>
                    <a:pt x="9982" y="0"/>
                  </a:cubicBezTo>
                  <a:cubicBezTo>
                    <a:pt x="70743" y="0"/>
                    <a:pt x="120000" y="38521"/>
                    <a:pt x="120000" y="86039"/>
                  </a:cubicBezTo>
                  <a:cubicBezTo>
                    <a:pt x="120000" y="96736"/>
                    <a:pt x="117503" y="106977"/>
                    <a:pt x="112812" y="1163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35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Shape 2160"/>
            <p:cNvGrpSpPr/>
            <p:nvPr/>
          </p:nvGrpSpPr>
          <p:grpSpPr>
            <a:xfrm>
              <a:off x="1342969" y="1171852"/>
              <a:ext cx="2353869" cy="1419951"/>
              <a:chOff x="1393764" y="1314083"/>
              <a:chExt cx="2353868" cy="1419951"/>
            </a:xfrm>
          </p:grpSpPr>
          <p:sp>
            <p:nvSpPr>
              <p:cNvPr id="37" name="Shape 2161"/>
              <p:cNvSpPr txBox="1"/>
              <p:nvPr/>
            </p:nvSpPr>
            <p:spPr>
              <a:xfrm>
                <a:off x="1411917" y="1323231"/>
                <a:ext cx="13047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00" tIns="45700" rIns="91400" bIns="45700" anchor="t" anchorCtr="0">
                <a:noAutofit/>
              </a:bodyPr>
              <a:lstStyle/>
              <a:p>
                <a:pPr>
                  <a:buClr>
                    <a:srgbClr val="205867"/>
                  </a:buClr>
                  <a:buSzPct val="25000"/>
                </a:pPr>
                <a:r>
                  <a:rPr lang="en-US" sz="2000" dirty="0">
                    <a:solidFill>
                      <a:srgbClr val="20586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Marketing</a:t>
                </a:r>
              </a:p>
            </p:txBody>
          </p:sp>
          <p:sp>
            <p:nvSpPr>
              <p:cNvPr id="38" name="Shape 2162"/>
              <p:cNvSpPr txBox="1"/>
              <p:nvPr/>
            </p:nvSpPr>
            <p:spPr>
              <a:xfrm>
                <a:off x="1393764" y="1718234"/>
                <a:ext cx="1947600" cy="101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00" tIns="45700" rIns="91400" bIns="45700" anchor="t" anchorCtr="0">
                <a:noAutofit/>
              </a:bodyPr>
              <a:lstStyle/>
              <a:p>
                <a:pPr marL="139691" indent="-139691">
                  <a:buClr>
                    <a:schemeClr val="accent4"/>
                  </a:buClr>
                  <a:buSzPct val="100000"/>
                  <a:buFont typeface="Arial"/>
                  <a:buChar char="•"/>
                </a:pPr>
                <a:r>
                  <a:rPr lang="en-US" sz="15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Brand </a:t>
                </a:r>
                <a:r>
                  <a:rPr lang="en-US" sz="1500" dirty="0"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r>
                  <a:rPr lang="en-US" sz="15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wareness</a:t>
                </a:r>
              </a:p>
              <a:p>
                <a:pPr marL="139691" indent="-139691">
                  <a:buClr>
                    <a:schemeClr val="accent4"/>
                  </a:buClr>
                  <a:buSzPct val="100000"/>
                  <a:buFont typeface="Arial"/>
                  <a:buChar char="•"/>
                </a:pPr>
                <a:r>
                  <a:rPr lang="en-US" sz="15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Demand </a:t>
                </a:r>
                <a:r>
                  <a:rPr lang="en-US" sz="1500" dirty="0">
                    <a:latin typeface="Calibri"/>
                    <a:ea typeface="Calibri"/>
                    <a:cs typeface="Calibri"/>
                    <a:sym typeface="Calibri"/>
                  </a:rPr>
                  <a:t>G</a:t>
                </a:r>
                <a:r>
                  <a:rPr lang="en-US" sz="15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eneration</a:t>
                </a:r>
              </a:p>
              <a:p>
                <a:pPr marL="139691" indent="-139691">
                  <a:buClr>
                    <a:schemeClr val="accent4"/>
                  </a:buClr>
                  <a:buSzPct val="100000"/>
                  <a:buFont typeface="Arial"/>
                  <a:buChar char="•"/>
                </a:pPr>
                <a:r>
                  <a:rPr lang="en-US" sz="1500" dirty="0">
                    <a:latin typeface="Calibri"/>
                    <a:ea typeface="Calibri"/>
                    <a:cs typeface="Calibri"/>
                    <a:sym typeface="Calibri"/>
                  </a:rPr>
                  <a:t>Sales Enablement &amp; Customer Adoption</a:t>
                </a:r>
                <a:endParaRPr lang="en-US" sz="15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9" name="Shape 2163"/>
              <p:cNvCxnSpPr/>
              <p:nvPr/>
            </p:nvCxnSpPr>
            <p:spPr>
              <a:xfrm rot="10800000" flipH="1">
                <a:off x="1486832" y="1314083"/>
                <a:ext cx="2260800" cy="406500"/>
              </a:xfrm>
              <a:prstGeom prst="bentConnector3">
                <a:avLst>
                  <a:gd name="adj1" fmla="val 80336"/>
                </a:avLst>
              </a:prstGeom>
              <a:noFill/>
              <a:ln w="9525" cap="flat" cmpd="sng">
                <a:solidFill>
                  <a:srgbClr val="5173C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79170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Doughnut Chart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809523"/>
              </p:ext>
            </p:extLst>
          </p:nvPr>
        </p:nvGraphicFramePr>
        <p:xfrm>
          <a:off x="727408" y="902335"/>
          <a:ext cx="8543482" cy="494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44296" y="4075211"/>
            <a:ext cx="70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60%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7056" y="3859768"/>
            <a:ext cx="70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22%</a:t>
            </a:r>
          </a:p>
        </p:txBody>
      </p:sp>
    </p:spTree>
    <p:extLst>
      <p:ext uri="{BB962C8B-B14F-4D97-AF65-F5344CB8AC3E}">
        <p14:creationId xmlns:p14="http://schemas.microsoft.com/office/powerpoint/2010/main" val="355787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Bar Chart</a:t>
            </a:r>
            <a:endParaRPr lang="en-US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234876"/>
              </p:ext>
            </p:extLst>
          </p:nvPr>
        </p:nvGraphicFramePr>
        <p:xfrm>
          <a:off x="457200" y="1339796"/>
          <a:ext cx="8229600" cy="402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872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Two Charts Side by Side</a:t>
            </a:r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57203" y="1666225"/>
            <a:ext cx="4040188" cy="360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6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24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2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Comparison 1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ontent Placeholder 2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68150893"/>
              </p:ext>
            </p:extLst>
          </p:nvPr>
        </p:nvGraphicFramePr>
        <p:xfrm>
          <a:off x="457203" y="2032541"/>
          <a:ext cx="4040188" cy="325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3"/>
          <p:cNvSpPr txBox="1">
            <a:spLocks/>
          </p:cNvSpPr>
          <p:nvPr/>
        </p:nvSpPr>
        <p:spPr>
          <a:xfrm>
            <a:off x="4645034" y="1666230"/>
            <a:ext cx="4041775" cy="3607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6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24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2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Comparison 2</a:t>
            </a:r>
          </a:p>
        </p:txBody>
      </p:sp>
      <p:graphicFrame>
        <p:nvGraphicFramePr>
          <p:cNvPr id="11" name="Content Placeholder 1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4746103"/>
              </p:ext>
            </p:extLst>
          </p:nvPr>
        </p:nvGraphicFramePr>
        <p:xfrm>
          <a:off x="4645034" y="2032546"/>
          <a:ext cx="4041775" cy="325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329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Alternative Title Page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6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Treatment Example</a:t>
            </a:r>
            <a:endParaRPr lang="en-US" dirty="0"/>
          </a:p>
        </p:txBody>
      </p:sp>
      <p:sp>
        <p:nvSpPr>
          <p:cNvPr id="31" name="Shape 422"/>
          <p:cNvSpPr/>
          <p:nvPr/>
        </p:nvSpPr>
        <p:spPr>
          <a:xfrm>
            <a:off x="1985671" y="1804671"/>
            <a:ext cx="1736400" cy="3389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423"/>
          <p:cNvSpPr/>
          <p:nvPr/>
        </p:nvSpPr>
        <p:spPr>
          <a:xfrm>
            <a:off x="3722071" y="1804671"/>
            <a:ext cx="1736400" cy="3389958"/>
          </a:xfrm>
          <a:prstGeom prst="rect">
            <a:avLst/>
          </a:prstGeom>
          <a:solidFill>
            <a:srgbClr val="339B8F"/>
          </a:solidFill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424"/>
          <p:cNvSpPr/>
          <p:nvPr/>
        </p:nvSpPr>
        <p:spPr>
          <a:xfrm>
            <a:off x="5458480" y="1804671"/>
            <a:ext cx="1736399" cy="3389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425"/>
          <p:cNvSpPr/>
          <p:nvPr/>
        </p:nvSpPr>
        <p:spPr>
          <a:xfrm>
            <a:off x="7194871" y="1804671"/>
            <a:ext cx="1736400" cy="33899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426"/>
          <p:cNvSpPr/>
          <p:nvPr/>
        </p:nvSpPr>
        <p:spPr>
          <a:xfrm>
            <a:off x="249271" y="1804671"/>
            <a:ext cx="1736400" cy="33899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429"/>
          <p:cNvSpPr txBox="1"/>
          <p:nvPr/>
        </p:nvSpPr>
        <p:spPr>
          <a:xfrm>
            <a:off x="1985683" y="2708323"/>
            <a:ext cx="1736399" cy="12138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Conferencing</a:t>
            </a:r>
          </a:p>
        </p:txBody>
      </p:sp>
      <p:sp>
        <p:nvSpPr>
          <p:cNvPr id="37" name="Shape 431"/>
          <p:cNvSpPr txBox="1"/>
          <p:nvPr/>
        </p:nvSpPr>
        <p:spPr>
          <a:xfrm>
            <a:off x="1985673" y="3500171"/>
            <a:ext cx="1736400" cy="38700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VO Meetings 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HD Video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Global Collaboration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</a:p>
          <a:p>
            <a:pPr algn="ctr">
              <a:lnSpc>
                <a:spcPct val="150000"/>
              </a:lnSpc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432"/>
          <p:cNvSpPr txBox="1"/>
          <p:nvPr/>
        </p:nvSpPr>
        <p:spPr>
          <a:xfrm>
            <a:off x="250147" y="3529657"/>
            <a:ext cx="1736400" cy="829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HD Audio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000" dirty="0" err="1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WiFi</a:t>
            </a:r>
            <a:r>
              <a:rPr lang="en-US" sz="1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/4G Continuity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Hot Desk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Barge-Monitor-Whisper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Mobile UX</a:t>
            </a:r>
          </a:p>
          <a:p>
            <a:pPr algn="ctr">
              <a:lnSpc>
                <a:spcPct val="150000"/>
              </a:lnSpc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433"/>
          <p:cNvSpPr txBox="1"/>
          <p:nvPr/>
        </p:nvSpPr>
        <p:spPr>
          <a:xfrm>
            <a:off x="5458480" y="2717487"/>
            <a:ext cx="1736399" cy="1195500"/>
          </a:xfrm>
          <a:prstGeom prst="rect">
            <a:avLst/>
          </a:prstGeom>
          <a:noFill/>
          <a:ln>
            <a:noFill/>
          </a:ln>
        </p:spPr>
        <p:txBody>
          <a:bodyPr lIns="106675" tIns="106675" rIns="106675" bIns="106675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Line of Business</a:t>
            </a:r>
          </a:p>
        </p:txBody>
      </p:sp>
      <p:sp>
        <p:nvSpPr>
          <p:cNvPr id="40" name="Shape 434"/>
          <p:cNvSpPr txBox="1"/>
          <p:nvPr/>
        </p:nvSpPr>
        <p:spPr>
          <a:xfrm>
            <a:off x="5458467" y="3503023"/>
            <a:ext cx="1736400" cy="38130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EasyContactNow</a:t>
            </a:r>
          </a:p>
        </p:txBody>
      </p:sp>
      <p:pic>
        <p:nvPicPr>
          <p:cNvPr id="41" name="Shape 4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2294" y="2186514"/>
            <a:ext cx="939048" cy="802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Shape 436"/>
          <p:cNvGrpSpPr/>
          <p:nvPr/>
        </p:nvGrpSpPr>
        <p:grpSpPr>
          <a:xfrm>
            <a:off x="237027" y="5035379"/>
            <a:ext cx="8693400" cy="536100"/>
            <a:chOff x="237905" y="3646268"/>
            <a:chExt cx="8693400" cy="536100"/>
          </a:xfrm>
        </p:grpSpPr>
        <p:sp>
          <p:nvSpPr>
            <p:cNvPr id="43" name="Shape 437"/>
            <p:cNvSpPr/>
            <p:nvPr/>
          </p:nvSpPr>
          <p:spPr>
            <a:xfrm>
              <a:off x="237905" y="3646268"/>
              <a:ext cx="8693400" cy="536100"/>
            </a:xfrm>
            <a:prstGeom prst="leftRightArrow">
              <a:avLst>
                <a:gd name="adj1" fmla="val 63848"/>
                <a:gd name="adj2" fmla="val 50000"/>
              </a:avLst>
            </a:prstGeom>
            <a:solidFill>
              <a:srgbClr val="FFD966"/>
            </a:solidFill>
            <a:ln>
              <a:noFill/>
            </a:ln>
          </p:spPr>
          <p:txBody>
            <a:bodyPr lIns="51425" tIns="51425" rIns="51425" bIns="51425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38"/>
            <p:cNvSpPr txBox="1"/>
            <p:nvPr/>
          </p:nvSpPr>
          <p:spPr>
            <a:xfrm>
              <a:off x="580950" y="3657689"/>
              <a:ext cx="79821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lIns="51425" tIns="25700" rIns="51425" bIns="25700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One Platform: Security, Reliability, Single Sign-On (SSO), Global Expansion</a:t>
              </a:r>
            </a:p>
          </p:txBody>
        </p:sp>
      </p:grpSp>
      <p:sp>
        <p:nvSpPr>
          <p:cNvPr id="45" name="Shape 439"/>
          <p:cNvSpPr txBox="1"/>
          <p:nvPr/>
        </p:nvSpPr>
        <p:spPr>
          <a:xfrm>
            <a:off x="270225" y="2881875"/>
            <a:ext cx="1736400" cy="866700"/>
          </a:xfrm>
          <a:prstGeom prst="rect">
            <a:avLst/>
          </a:prstGeom>
          <a:noFill/>
          <a:ln>
            <a:noFill/>
          </a:ln>
        </p:spPr>
        <p:txBody>
          <a:bodyPr lIns="80000" tIns="80000" rIns="80000" bIns="80000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Voice &amp; UC</a:t>
            </a:r>
          </a:p>
        </p:txBody>
      </p:sp>
      <p:sp>
        <p:nvSpPr>
          <p:cNvPr id="46" name="Shape 440"/>
          <p:cNvSpPr txBox="1"/>
          <p:nvPr/>
        </p:nvSpPr>
        <p:spPr>
          <a:xfrm>
            <a:off x="3722071" y="2708323"/>
            <a:ext cx="1736400" cy="1213800"/>
          </a:xfrm>
          <a:prstGeom prst="rect">
            <a:avLst/>
          </a:prstGeom>
          <a:noFill/>
          <a:ln>
            <a:noFill/>
          </a:ln>
        </p:spPr>
        <p:txBody>
          <a:bodyPr lIns="80000" tIns="80000" rIns="80000" bIns="80000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 Center</a:t>
            </a:r>
          </a:p>
        </p:txBody>
      </p:sp>
      <p:sp>
        <p:nvSpPr>
          <p:cNvPr id="47" name="Shape 442"/>
          <p:cNvSpPr txBox="1"/>
          <p:nvPr/>
        </p:nvSpPr>
        <p:spPr>
          <a:xfrm>
            <a:off x="3722071" y="3529671"/>
            <a:ext cx="1736400" cy="387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Expert Connect (UC/CC)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Multi-Chat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Quality Mgmt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CoBrowse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Global CC</a:t>
            </a:r>
          </a:p>
          <a:p>
            <a:pPr algn="ctr">
              <a:lnSpc>
                <a:spcPct val="150000"/>
              </a:lnSpc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43"/>
          <p:cNvSpPr txBox="1"/>
          <p:nvPr/>
        </p:nvSpPr>
        <p:spPr>
          <a:xfrm>
            <a:off x="7194871" y="2708335"/>
            <a:ext cx="1736400" cy="1213800"/>
          </a:xfrm>
          <a:prstGeom prst="rect">
            <a:avLst/>
          </a:prstGeom>
          <a:noFill/>
          <a:ln>
            <a:noFill/>
          </a:ln>
        </p:spPr>
        <p:txBody>
          <a:bodyPr lIns="80000" tIns="80000" rIns="80000" bIns="80000" anchor="ctr" anchorCtr="0">
            <a:noAutofit/>
          </a:bodyPr>
          <a:lstStyle/>
          <a:p>
            <a:pPr algn="ctr">
              <a:lnSpc>
                <a:spcPct val="90000"/>
              </a:lnSpc>
              <a:buSzPct val="250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Analytics</a:t>
            </a:r>
          </a:p>
        </p:txBody>
      </p:sp>
      <p:pic>
        <p:nvPicPr>
          <p:cNvPr id="49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1794" y="2112830"/>
            <a:ext cx="1074789" cy="89255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445"/>
          <p:cNvSpPr txBox="1"/>
          <p:nvPr/>
        </p:nvSpPr>
        <p:spPr>
          <a:xfrm>
            <a:off x="7193993" y="3529671"/>
            <a:ext cx="1736400" cy="387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Enhanced VO Call Analytics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VCC Analytics / Dashboards</a:t>
            </a:r>
          </a:p>
        </p:txBody>
      </p:sp>
      <p:pic>
        <p:nvPicPr>
          <p:cNvPr id="51" name="Shape 4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6549" y="2454039"/>
            <a:ext cx="727800" cy="5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4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573" y="2028150"/>
            <a:ext cx="806700" cy="8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 descr="Rep_woman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29" y="2112823"/>
            <a:ext cx="850900" cy="876300"/>
          </a:xfrm>
          <a:prstGeom prst="rect">
            <a:avLst/>
          </a:prstGeom>
        </p:spPr>
      </p:pic>
      <p:pic>
        <p:nvPicPr>
          <p:cNvPr id="54" name="Picture 53" descr="Conference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63" y="2011779"/>
            <a:ext cx="1431665" cy="10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7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1588"/>
          <p:cNvSpPr/>
          <p:nvPr/>
        </p:nvSpPr>
        <p:spPr>
          <a:xfrm>
            <a:off x="437757" y="1710313"/>
            <a:ext cx="4132500" cy="40335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Chart and Highlight Banner</a:t>
            </a:r>
            <a:endParaRPr lang="en-US" dirty="0"/>
          </a:p>
        </p:txBody>
      </p:sp>
      <p:sp>
        <p:nvSpPr>
          <p:cNvPr id="20" name="Shape 1605"/>
          <p:cNvSpPr txBox="1"/>
          <p:nvPr/>
        </p:nvSpPr>
        <p:spPr>
          <a:xfrm>
            <a:off x="12" y="5648650"/>
            <a:ext cx="9144000" cy="5297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algn="ctr">
              <a:lnSpc>
                <a:spcPct val="75000"/>
              </a:lnSpc>
              <a:spcAft>
                <a:spcPts val="300"/>
              </a:spcAft>
              <a:buSzPct val="25000"/>
            </a:pPr>
            <a:r>
              <a:rPr lang="en-US" sz="22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 point of slide goes here</a:t>
            </a:r>
          </a:p>
        </p:txBody>
      </p:sp>
      <p:pic>
        <p:nvPicPr>
          <p:cNvPr id="26" name="Shape 15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0803" y="2167005"/>
            <a:ext cx="1190400" cy="71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1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2714" y="3419858"/>
            <a:ext cx="769800" cy="5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1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817" y="2012812"/>
            <a:ext cx="1227300" cy="10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15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4817" y="4404217"/>
            <a:ext cx="1152300" cy="8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15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9154" y="2184207"/>
            <a:ext cx="1190400" cy="5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1595"/>
          <p:cNvPicPr preferRelativeResize="0"/>
          <p:nvPr/>
        </p:nvPicPr>
        <p:blipFill rotWithShape="1">
          <a:blip r:embed="rId7">
            <a:alphaModFix/>
          </a:blip>
          <a:srcRect l="2629" b="26616"/>
          <a:stretch/>
        </p:blipFill>
        <p:spPr>
          <a:xfrm>
            <a:off x="7251387" y="2240231"/>
            <a:ext cx="1276800" cy="5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5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71417" y="4049354"/>
            <a:ext cx="1645800" cy="4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159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38281" y="3985058"/>
            <a:ext cx="1414800" cy="4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159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57654" y="3563246"/>
            <a:ext cx="1386600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159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01565" y="3114870"/>
            <a:ext cx="1488267" cy="35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160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33469" y="4740468"/>
            <a:ext cx="1911443" cy="4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160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0157" y="4707679"/>
            <a:ext cx="1207175" cy="22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160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64787" y="4656233"/>
            <a:ext cx="985663" cy="36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160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82378" y="2284304"/>
            <a:ext cx="769800" cy="55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160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893622" y="3046489"/>
            <a:ext cx="143827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1607"/>
          <p:cNvSpPr txBox="1"/>
          <p:nvPr/>
        </p:nvSpPr>
        <p:spPr>
          <a:xfrm>
            <a:off x="434757" y="1431513"/>
            <a:ext cx="4132500" cy="32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 Customers</a:t>
            </a:r>
          </a:p>
        </p:txBody>
      </p:sp>
      <p:sp>
        <p:nvSpPr>
          <p:cNvPr id="42" name="Shape 1608"/>
          <p:cNvSpPr txBox="1"/>
          <p:nvPr/>
        </p:nvSpPr>
        <p:spPr>
          <a:xfrm>
            <a:off x="4611098" y="1431513"/>
            <a:ext cx="4105656" cy="32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 Partners</a:t>
            </a:r>
          </a:p>
        </p:txBody>
      </p:sp>
      <p:pic>
        <p:nvPicPr>
          <p:cNvPr id="43" name="Shape 160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56107" y="3534332"/>
            <a:ext cx="1207175" cy="33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3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Boxed Text Example</a:t>
            </a:r>
            <a:endParaRPr lang="en-US" dirty="0"/>
          </a:p>
        </p:txBody>
      </p:sp>
      <p:sp>
        <p:nvSpPr>
          <p:cNvPr id="4" name="Shape 326"/>
          <p:cNvSpPr/>
          <p:nvPr/>
        </p:nvSpPr>
        <p:spPr>
          <a:xfrm>
            <a:off x="2822951" y="1349633"/>
            <a:ext cx="3005100" cy="4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Shape 327"/>
          <p:cNvSpPr/>
          <p:nvPr/>
        </p:nvSpPr>
        <p:spPr>
          <a:xfrm>
            <a:off x="2822951" y="1349633"/>
            <a:ext cx="3005100" cy="4285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Shape 328"/>
          <p:cNvSpPr txBox="1"/>
          <p:nvPr/>
        </p:nvSpPr>
        <p:spPr>
          <a:xfrm>
            <a:off x="2916624" y="1345988"/>
            <a:ext cx="2832603" cy="505129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algn="ctr">
              <a:spcAft>
                <a:spcPts val="600"/>
              </a:spcAft>
              <a:buSzPct val="25000"/>
            </a:pPr>
            <a:r>
              <a:rPr lang="en-US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Enterprise Grade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</p:txBody>
      </p:sp>
      <p:sp>
        <p:nvSpPr>
          <p:cNvPr id="7" name="Shape 329"/>
          <p:cNvSpPr/>
          <p:nvPr/>
        </p:nvSpPr>
        <p:spPr>
          <a:xfrm>
            <a:off x="273551" y="1349633"/>
            <a:ext cx="2368500" cy="4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Shape 330"/>
          <p:cNvSpPr/>
          <p:nvPr/>
        </p:nvSpPr>
        <p:spPr>
          <a:xfrm>
            <a:off x="273551" y="1349633"/>
            <a:ext cx="2368500" cy="4285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336"/>
          <p:cNvSpPr txBox="1"/>
          <p:nvPr/>
        </p:nvSpPr>
        <p:spPr>
          <a:xfrm>
            <a:off x="340307" y="1341676"/>
            <a:ext cx="2234984" cy="49800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algn="ctr">
              <a:spcAft>
                <a:spcPts val="600"/>
              </a:spcAft>
              <a:buSzPct val="25000"/>
            </a:pPr>
            <a:r>
              <a:rPr lang="en-US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Product Portfolio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</p:txBody>
      </p:sp>
      <p:sp>
        <p:nvSpPr>
          <p:cNvPr id="12" name="Shape 337"/>
          <p:cNvSpPr/>
          <p:nvPr/>
        </p:nvSpPr>
        <p:spPr>
          <a:xfrm>
            <a:off x="6008927" y="1349633"/>
            <a:ext cx="2860500" cy="4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Shape 338"/>
          <p:cNvSpPr/>
          <p:nvPr/>
        </p:nvSpPr>
        <p:spPr>
          <a:xfrm>
            <a:off x="6008951" y="1349633"/>
            <a:ext cx="2860500" cy="4285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Shape 339"/>
          <p:cNvSpPr txBox="1"/>
          <p:nvPr/>
        </p:nvSpPr>
        <p:spPr>
          <a:xfrm>
            <a:off x="6008903" y="1345989"/>
            <a:ext cx="2860524" cy="505138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algn="ctr">
              <a:spcAft>
                <a:spcPts val="600"/>
              </a:spcAft>
              <a:buSzPct val="25000"/>
            </a:pPr>
            <a:r>
              <a:rPr lang="en-US" sz="1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Tools for Global Delivery &amp; Scale</a:t>
            </a:r>
          </a:p>
        </p:txBody>
      </p:sp>
      <p:grpSp>
        <p:nvGrpSpPr>
          <p:cNvPr id="21" name="Shape 346"/>
          <p:cNvGrpSpPr/>
          <p:nvPr/>
        </p:nvGrpSpPr>
        <p:grpSpPr>
          <a:xfrm>
            <a:off x="826341" y="2079132"/>
            <a:ext cx="1280160" cy="1280160"/>
            <a:chOff x="940750" y="1628000"/>
            <a:chExt cx="1280160" cy="960120"/>
          </a:xfrm>
          <a:solidFill>
            <a:schemeClr val="accent2"/>
          </a:solidFill>
        </p:grpSpPr>
        <p:sp>
          <p:nvSpPr>
            <p:cNvPr id="22" name="Shape 347"/>
            <p:cNvSpPr/>
            <p:nvPr/>
          </p:nvSpPr>
          <p:spPr>
            <a:xfrm>
              <a:off x="940750" y="1628000"/>
              <a:ext cx="1280160" cy="960120"/>
            </a:xfrm>
            <a:prstGeom prst="ellipse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23" name="Shape 348"/>
            <p:cNvPicPr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29771" y="1866807"/>
              <a:ext cx="898398" cy="48348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4" name="Shape 333"/>
          <p:cNvSpPr txBox="1"/>
          <p:nvPr/>
        </p:nvSpPr>
        <p:spPr>
          <a:xfrm>
            <a:off x="2867366" y="3214668"/>
            <a:ext cx="2960695" cy="181400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marL="182866" indent="-182866">
              <a:spcAft>
                <a:spcPts val="600"/>
              </a:spcAft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PBX Scale (10k+ seats) &amp; Clustering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End-to-End Call Quality SLA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Big Data &amp; Predictive Analytics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Global Corporate Directory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Microsoft S4B Integration</a:t>
            </a:r>
          </a:p>
        </p:txBody>
      </p:sp>
      <p:sp>
        <p:nvSpPr>
          <p:cNvPr id="25" name="Shape 334"/>
          <p:cNvSpPr txBox="1"/>
          <p:nvPr/>
        </p:nvSpPr>
        <p:spPr>
          <a:xfrm>
            <a:off x="6053338" y="3214668"/>
            <a:ext cx="2816095" cy="181400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marL="182866" indent="-182866">
              <a:spcAft>
                <a:spcPts val="600"/>
              </a:spcAft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Automated Network Assessment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Bulk User Configuration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Number Management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Carrier Monitoring &amp; Assessment</a:t>
            </a:r>
          </a:p>
        </p:txBody>
      </p:sp>
      <p:sp>
        <p:nvSpPr>
          <p:cNvPr id="26" name="Shape 335"/>
          <p:cNvSpPr txBox="1"/>
          <p:nvPr/>
        </p:nvSpPr>
        <p:spPr>
          <a:xfrm>
            <a:off x="317955" y="3214679"/>
            <a:ext cx="2324096" cy="2420155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marL="182866" indent="-182866">
              <a:spcAft>
                <a:spcPts val="600"/>
              </a:spcAft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HD Audio and Video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Hot Desk &amp; Barge-</a:t>
            </a:r>
            <a:br>
              <a:rPr lang="en-US" sz="1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Monitor-Whisper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Quality Management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Co-Browse</a:t>
            </a:r>
          </a:p>
          <a:p>
            <a:pPr marL="182866" indent="-182866">
              <a:buClr>
                <a:schemeClr val="accent4"/>
              </a:buClr>
              <a:buSzPct val="90000"/>
              <a:buFont typeface="Arial"/>
              <a:buChar char="●"/>
            </a:pP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EasyContactNow</a:t>
            </a: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61728" y="2079132"/>
            <a:ext cx="1280160" cy="1280160"/>
            <a:chOff x="3661728" y="2170668"/>
            <a:chExt cx="1280160" cy="1280160"/>
          </a:xfrm>
        </p:grpSpPr>
        <p:sp>
          <p:nvSpPr>
            <p:cNvPr id="28" name="Shape 347"/>
            <p:cNvSpPr/>
            <p:nvPr/>
          </p:nvSpPr>
          <p:spPr>
            <a:xfrm>
              <a:off x="3661728" y="2170668"/>
              <a:ext cx="1280160" cy="1280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30" name="Shape 3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26379" y="2463597"/>
              <a:ext cx="570937" cy="693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6767619" y="2079132"/>
            <a:ext cx="1280160" cy="1280160"/>
            <a:chOff x="6767619" y="2170668"/>
            <a:chExt cx="1280160" cy="1280160"/>
          </a:xfrm>
        </p:grpSpPr>
        <p:sp>
          <p:nvSpPr>
            <p:cNvPr id="31" name="Shape 347"/>
            <p:cNvSpPr/>
            <p:nvPr/>
          </p:nvSpPr>
          <p:spPr>
            <a:xfrm>
              <a:off x="6767619" y="2170668"/>
              <a:ext cx="1280160" cy="1280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17" name="Shape 342"/>
            <p:cNvPicPr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62860" y="2434400"/>
              <a:ext cx="874014" cy="75653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1521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0"/>
          <p:cNvSpPr txBox="1"/>
          <p:nvPr/>
        </p:nvSpPr>
        <p:spPr>
          <a:xfrm>
            <a:off x="5525257" y="3599169"/>
            <a:ext cx="3444272" cy="181400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Item Four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ea typeface="Calibri"/>
                <a:cs typeface="Calibri"/>
                <a:sym typeface="Calibri"/>
              </a:rPr>
              <a:t>This is an example of a bullet that </a:t>
            </a:r>
            <a:r>
              <a:rPr lang="en-US" sz="1400" dirty="0" smtClean="0">
                <a:ea typeface="Calibri"/>
                <a:cs typeface="Calibri"/>
                <a:sym typeface="Calibri"/>
              </a:rPr>
              <a:t/>
            </a:r>
            <a:br>
              <a:rPr lang="en-US" sz="1400" dirty="0" smtClean="0">
                <a:ea typeface="Calibri"/>
                <a:cs typeface="Calibri"/>
                <a:sym typeface="Calibri"/>
              </a:rPr>
            </a:br>
            <a:r>
              <a:rPr lang="en-US" sz="1400" dirty="0" smtClean="0">
                <a:ea typeface="Calibri"/>
                <a:cs typeface="Calibri"/>
                <a:sym typeface="Calibri"/>
              </a:rPr>
              <a:t>is </a:t>
            </a:r>
            <a:r>
              <a:rPr lang="en-US" sz="1400" dirty="0">
                <a:ea typeface="Calibri"/>
                <a:cs typeface="Calibri"/>
                <a:sym typeface="Calibri"/>
              </a:rPr>
              <a:t>longer and wraps to two lines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ea typeface="Calibri"/>
                <a:cs typeface="Calibri"/>
                <a:sym typeface="Calibri"/>
              </a:rPr>
              <a:t>This bullet is also longer and wraps </a:t>
            </a:r>
            <a:r>
              <a:rPr lang="en-US" sz="1400" dirty="0" smtClean="0">
                <a:ea typeface="Calibri"/>
                <a:cs typeface="Calibri"/>
                <a:sym typeface="Calibri"/>
              </a:rPr>
              <a:t/>
            </a:r>
            <a:br>
              <a:rPr lang="en-US" sz="1400" dirty="0" smtClean="0">
                <a:ea typeface="Calibri"/>
                <a:cs typeface="Calibri"/>
                <a:sym typeface="Calibri"/>
              </a:rPr>
            </a:br>
            <a:r>
              <a:rPr lang="en-US" sz="1400" dirty="0" smtClean="0">
                <a:ea typeface="Calibri"/>
                <a:cs typeface="Calibri"/>
                <a:sym typeface="Calibri"/>
              </a:rPr>
              <a:t>to </a:t>
            </a:r>
            <a:r>
              <a:rPr lang="en-US" sz="1400" dirty="0">
                <a:ea typeface="Calibri"/>
                <a:cs typeface="Calibri"/>
                <a:sym typeface="Calibri"/>
              </a:rPr>
              <a:t>two lines</a:t>
            </a:r>
          </a:p>
          <a:p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371"/>
          <p:cNvSpPr txBox="1"/>
          <p:nvPr/>
        </p:nvSpPr>
        <p:spPr>
          <a:xfrm>
            <a:off x="5525257" y="1049002"/>
            <a:ext cx="3044699" cy="221514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Item Two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ea typeface="Calibri"/>
                <a:cs typeface="Calibri"/>
                <a:sym typeface="Calibri"/>
              </a:rPr>
              <a:t>This is an example of a bullet that is longer and wraps to several lines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ea typeface="Calibri"/>
                <a:cs typeface="Calibri"/>
                <a:sym typeface="Calibri"/>
              </a:rPr>
              <a:t>A bullet example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ea typeface="Calibri"/>
                <a:cs typeface="Calibri"/>
                <a:sym typeface="Calibri"/>
              </a:rPr>
              <a:t>This bullet is also longer and wraps to two lines</a:t>
            </a:r>
          </a:p>
        </p:txBody>
      </p:sp>
      <p:sp>
        <p:nvSpPr>
          <p:cNvPr id="21" name="Shape 372"/>
          <p:cNvSpPr txBox="1"/>
          <p:nvPr/>
        </p:nvSpPr>
        <p:spPr>
          <a:xfrm>
            <a:off x="1105721" y="3599169"/>
            <a:ext cx="3448500" cy="181400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Item Three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This is an example of a bullet that </a:t>
            </a:r>
            <a:r>
              <a:rPr lang="en-US" sz="14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 smtClean="0"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longer and wraps to two lines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This is an example of a bullet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Layout Example</a:t>
            </a:r>
            <a:endParaRPr lang="en-US" dirty="0"/>
          </a:p>
        </p:txBody>
      </p:sp>
      <p:cxnSp>
        <p:nvCxnSpPr>
          <p:cNvPr id="5" name="Shape 356"/>
          <p:cNvCxnSpPr/>
          <p:nvPr/>
        </p:nvCxnSpPr>
        <p:spPr>
          <a:xfrm>
            <a:off x="4566900" y="1145201"/>
            <a:ext cx="10200" cy="456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357"/>
          <p:cNvCxnSpPr/>
          <p:nvPr/>
        </p:nvCxnSpPr>
        <p:spPr>
          <a:xfrm rot="10800000" flipH="1">
            <a:off x="1228800" y="3577868"/>
            <a:ext cx="6686400" cy="2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Shape 359"/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9532" y="3871236"/>
            <a:ext cx="800699" cy="82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362"/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093" y="1186805"/>
            <a:ext cx="781449" cy="77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365"/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426" y="3779693"/>
            <a:ext cx="918475" cy="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368"/>
          <p:cNvPicPr>
            <a:picLocks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955" y="1186805"/>
            <a:ext cx="781449" cy="77609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372"/>
          <p:cNvSpPr txBox="1"/>
          <p:nvPr/>
        </p:nvSpPr>
        <p:spPr>
          <a:xfrm>
            <a:off x="1105721" y="1049002"/>
            <a:ext cx="3448500" cy="2485268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Item One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This is an example of a bullet that </a:t>
            </a:r>
            <a:r>
              <a:rPr lang="en-US" sz="14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 smtClean="0"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longer and wraps to two lines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lang="en-US" sz="1400" dirty="0">
                <a:ea typeface="Calibri"/>
                <a:cs typeface="Calibri"/>
                <a:sym typeface="Calibri"/>
              </a:rPr>
              <a:t>bullet is also longer and wraps </a:t>
            </a:r>
            <a:r>
              <a:rPr lang="en-US" sz="1400" dirty="0" smtClean="0">
                <a:ea typeface="Calibri"/>
                <a:cs typeface="Calibri"/>
                <a:sym typeface="Calibri"/>
              </a:rPr>
              <a:t/>
            </a:r>
            <a:br>
              <a:rPr lang="en-US" sz="1400" dirty="0" smtClean="0">
                <a:ea typeface="Calibri"/>
                <a:cs typeface="Calibri"/>
                <a:sym typeface="Calibri"/>
              </a:rPr>
            </a:br>
            <a:r>
              <a:rPr lang="en-US" sz="1400" dirty="0" smtClean="0">
                <a:ea typeface="Calibri"/>
                <a:cs typeface="Calibri"/>
                <a:sym typeface="Calibri"/>
              </a:rPr>
              <a:t>to </a:t>
            </a:r>
            <a:r>
              <a:rPr lang="en-US" sz="1400" dirty="0">
                <a:ea typeface="Calibri"/>
                <a:cs typeface="Calibri"/>
                <a:sym typeface="Calibri"/>
              </a:rPr>
              <a:t>two lines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ea typeface="Calibri"/>
                <a:cs typeface="Calibri"/>
                <a:sym typeface="Calibri"/>
              </a:rPr>
              <a:t>This is an example of a bullet</a:t>
            </a:r>
          </a:p>
          <a:p>
            <a:pPr marL="457167" indent="-241283">
              <a:buClr>
                <a:schemeClr val="accent4"/>
              </a:buClr>
              <a:buFont typeface="Arial"/>
              <a:buChar char="●"/>
            </a:pPr>
            <a:r>
              <a:rPr lang="en-US" sz="1400" dirty="0">
                <a:ea typeface="Calibri"/>
                <a:cs typeface="Calibri"/>
                <a:sym typeface="Calibri"/>
              </a:rPr>
              <a:t>A bullet example</a:t>
            </a:r>
          </a:p>
          <a:p>
            <a:pPr marL="215884">
              <a:buClr>
                <a:schemeClr val="accent4"/>
              </a:buClr>
            </a:pP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86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Divider Sample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Divider Sample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2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Divider Sample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7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Divider Sample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1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6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8x8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58723" y="902341"/>
            <a:ext cx="4003040" cy="5288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10" y="2368311"/>
            <a:ext cx="3206115" cy="203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449266" y="1934630"/>
            <a:ext cx="5418139" cy="381001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6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24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2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For tips, updates and the latest information</a:t>
            </a: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449266" y="2315632"/>
            <a:ext cx="5418139" cy="381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9728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b="0" i="0" kern="1200" baseline="0">
                <a:solidFill>
                  <a:srgbClr val="161616"/>
                </a:solidFill>
                <a:latin typeface="Arial"/>
                <a:ea typeface="Open Sans" pitchFamily="34" charset="0"/>
                <a:cs typeface="Arial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552710" y="2618640"/>
            <a:ext cx="3406775" cy="369331"/>
            <a:chOff x="935574" y="2416510"/>
            <a:chExt cx="3407956" cy="277775"/>
          </a:xfrm>
        </p:grpSpPr>
        <p:pic>
          <p:nvPicPr>
            <p:cNvPr id="10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574" y="2467310"/>
              <a:ext cx="301857" cy="22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321470" y="2416510"/>
              <a:ext cx="3022060" cy="277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4E778F"/>
                  </a:solidFill>
                  <a:latin typeface="Calibri"/>
                  <a:cs typeface="Calibri"/>
                </a:rPr>
                <a:t>8x8.com</a:t>
              </a:r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524134" y="3183810"/>
            <a:ext cx="3409951" cy="369331"/>
            <a:chOff x="933529" y="2916682"/>
            <a:chExt cx="3410001" cy="277771"/>
          </a:xfrm>
        </p:grpSpPr>
        <p:pic>
          <p:nvPicPr>
            <p:cNvPr id="13" name="Picture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29" y="2995904"/>
              <a:ext cx="309377" cy="18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320885" y="2916682"/>
              <a:ext cx="3022645" cy="2777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4E778F"/>
                  </a:solidFill>
                  <a:latin typeface="Calibri"/>
                  <a:cs typeface="Calibri"/>
                </a:rPr>
                <a:t>@8x8</a:t>
              </a:r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598741" y="3748977"/>
            <a:ext cx="3335340" cy="377387"/>
            <a:chOff x="1008431" y="3504101"/>
            <a:chExt cx="3335099" cy="283829"/>
          </a:xfrm>
        </p:grpSpPr>
        <p:pic>
          <p:nvPicPr>
            <p:cNvPr id="16" name="Picture 10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431" y="3582572"/>
              <a:ext cx="140960" cy="20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321147" y="3504101"/>
              <a:ext cx="3022383" cy="2777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rgbClr val="4E778F"/>
                  </a:solidFill>
                  <a:latin typeface="Calibri"/>
                  <a:cs typeface="Calibri"/>
                </a:rPr>
                <a:t>facebook.com</a:t>
              </a:r>
              <a:r>
                <a:rPr lang="en-US" dirty="0">
                  <a:solidFill>
                    <a:srgbClr val="4E778F"/>
                  </a:solidFill>
                  <a:latin typeface="Calibri"/>
                  <a:cs typeface="Calibri"/>
                </a:rPr>
                <a:t>/8x8Inc</a:t>
              </a: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505080" y="4879288"/>
            <a:ext cx="3428999" cy="369332"/>
            <a:chOff x="913809" y="5270528"/>
            <a:chExt cx="3429721" cy="277771"/>
          </a:xfrm>
        </p:grpSpPr>
        <p:pic>
          <p:nvPicPr>
            <p:cNvPr id="19" name="Picture 13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809" y="5348444"/>
              <a:ext cx="322775" cy="17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320294" y="5270528"/>
              <a:ext cx="3023236" cy="2777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rgbClr val="4E778F"/>
                  </a:solidFill>
                  <a:latin typeface="Calibri"/>
                  <a:cs typeface="Calibri"/>
                </a:rPr>
                <a:t>youtube.com</a:t>
              </a:r>
              <a:r>
                <a:rPr lang="en-US" dirty="0">
                  <a:solidFill>
                    <a:srgbClr val="4E778F"/>
                  </a:solidFill>
                  <a:latin typeface="Calibri"/>
                  <a:cs typeface="Calibri"/>
                </a:rPr>
                <a:t>/8x8Inc</a:t>
              </a:r>
            </a:p>
          </p:txBody>
        </p:sp>
      </p:grp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541590" y="4314114"/>
            <a:ext cx="3392489" cy="369332"/>
            <a:chOff x="950545" y="4104685"/>
            <a:chExt cx="3392985" cy="277772"/>
          </a:xfrm>
        </p:grpSpPr>
        <p:pic>
          <p:nvPicPr>
            <p:cNvPr id="22" name="Picture 16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545" y="4169991"/>
              <a:ext cx="236509" cy="169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320488" y="4104685"/>
              <a:ext cx="3023042" cy="277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rgbClr val="4E778F"/>
                  </a:solidFill>
                  <a:latin typeface="Calibri"/>
                  <a:cs typeface="Calibri"/>
                </a:rPr>
                <a:t>linkedin.com</a:t>
              </a:r>
              <a:r>
                <a:rPr lang="en-US" dirty="0">
                  <a:solidFill>
                    <a:srgbClr val="4E778F"/>
                  </a:solidFill>
                  <a:latin typeface="Calibri"/>
                  <a:cs typeface="Calibri"/>
                </a:rPr>
                <a:t>/company/8x8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98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8274"/>
            <a:ext cx="9151958" cy="6218228"/>
            <a:chOff x="1245421" y="-6209"/>
            <a:chExt cx="7906533" cy="4663671"/>
          </a:xfrm>
        </p:grpSpPr>
        <p:sp>
          <p:nvSpPr>
            <p:cNvPr id="20" name="Rectangle 19"/>
            <p:cNvSpPr/>
            <p:nvPr/>
          </p:nvSpPr>
          <p:spPr>
            <a:xfrm>
              <a:off x="1245421" y="4448396"/>
              <a:ext cx="1233084" cy="209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FadeMeetin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639" y="-6209"/>
              <a:ext cx="7244315" cy="4643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First item is bullet one</a:t>
            </a:r>
          </a:p>
          <a:p>
            <a:pPr fontAlgn="base"/>
            <a:r>
              <a:rPr lang="en-US" sz="2400" dirty="0"/>
              <a:t>Second item is bullet two</a:t>
            </a:r>
          </a:p>
          <a:p>
            <a:pPr fontAlgn="base"/>
            <a:r>
              <a:rPr lang="en-US" sz="2400" dirty="0"/>
              <a:t>Next agenda item is bullet three</a:t>
            </a:r>
          </a:p>
          <a:p>
            <a:pPr fontAlgn="base"/>
            <a:r>
              <a:rPr lang="en-US" sz="2400" dirty="0"/>
              <a:t>Fourth agenda item</a:t>
            </a:r>
          </a:p>
          <a:p>
            <a:pPr fontAlgn="base"/>
            <a:r>
              <a:rPr lang="en-US" sz="2400" dirty="0"/>
              <a:t>Add another agenda item here</a:t>
            </a:r>
          </a:p>
          <a:p>
            <a:pPr fontAlgn="base"/>
            <a:r>
              <a:rPr lang="en-US" sz="2400" dirty="0"/>
              <a:t>Bullet with longer and final agenda item</a:t>
            </a:r>
          </a:p>
        </p:txBody>
      </p:sp>
    </p:spTree>
    <p:extLst>
      <p:ext uri="{BB962C8B-B14F-4D97-AF65-F5344CB8AC3E}">
        <p14:creationId xmlns:p14="http://schemas.microsoft.com/office/powerpoint/2010/main" val="264483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14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Washed Image Treatment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67" y="1248714"/>
            <a:ext cx="4051148" cy="169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Place your image on a blank slide and then select it. </a:t>
            </a:r>
            <a:br>
              <a:rPr lang="en-US" sz="1400" dirty="0" smtClean="0"/>
            </a:br>
            <a:r>
              <a:rPr lang="en-US" sz="1400" dirty="0" smtClean="0"/>
              <a:t>In the menu, go to: </a:t>
            </a:r>
          </a:p>
          <a:p>
            <a:pPr marL="0" indent="0">
              <a:buNone/>
            </a:pPr>
            <a:r>
              <a:rPr lang="en-US" sz="1400" dirty="0" smtClean="0"/>
              <a:t>Format Picture &gt; Recolor and select </a:t>
            </a:r>
            <a:r>
              <a:rPr lang="en-US" sz="1400" b="1" dirty="0" smtClean="0"/>
              <a:t>Accent 3 Light </a:t>
            </a:r>
          </a:p>
        </p:txBody>
      </p:sp>
      <p:pic>
        <p:nvPicPr>
          <p:cNvPr id="6" name="Picture 5" descr="ipad_tablet_man_glas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32" y="3100760"/>
            <a:ext cx="3908887" cy="2777724"/>
          </a:xfrm>
          <a:prstGeom prst="rect">
            <a:avLst/>
          </a:prstGeom>
        </p:spPr>
      </p:pic>
      <p:pic>
        <p:nvPicPr>
          <p:cNvPr id="5" name="Picture 4" descr="ipad_tablet_man_g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32" y="1309365"/>
            <a:ext cx="2292125" cy="16347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16432" y="4519558"/>
            <a:ext cx="3908887" cy="135892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3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7066" y="2343959"/>
            <a:ext cx="4623620" cy="3562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Arial"/>
              <a:buChar char="•"/>
              <a:defRPr sz="26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SzPct val="90000"/>
              <a:buFont typeface="Arial"/>
              <a:buChar char="•"/>
              <a:defRPr sz="24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Lucida Grande"/>
              <a:buChar char="–"/>
              <a:defRPr sz="22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 smtClean="0"/>
              <a:t>For a faded image technique </a:t>
            </a:r>
            <a:r>
              <a:rPr lang="en-US" sz="1400" dirty="0" smtClean="0"/>
              <a:t>(where left side is more </a:t>
            </a:r>
            <a:br>
              <a:rPr lang="en-US" sz="1400" dirty="0" smtClean="0"/>
            </a:br>
            <a:r>
              <a:rPr lang="en-US" sz="1400" dirty="0" smtClean="0"/>
              <a:t>faded than the right so text shows better)</a:t>
            </a:r>
          </a:p>
          <a:p>
            <a:pPr marL="182880" indent="-182880">
              <a:buClrTx/>
              <a:buFont typeface="Arial"/>
              <a:buAutoNum type="arabicPeriod"/>
            </a:pPr>
            <a:r>
              <a:rPr lang="en-US" sz="1400" dirty="0"/>
              <a:t>C</a:t>
            </a:r>
            <a:r>
              <a:rPr lang="en-US" sz="1400" dirty="0" smtClean="0"/>
              <a:t>opy the rectangle from the image at right</a:t>
            </a:r>
            <a:br>
              <a:rPr lang="en-US" sz="1400" dirty="0" smtClean="0"/>
            </a:br>
            <a:r>
              <a:rPr lang="en-US" sz="1400" dirty="0" smtClean="0"/>
              <a:t>then place it over your image &amp; resize</a:t>
            </a:r>
            <a:br>
              <a:rPr lang="en-US" sz="1400" dirty="0" smtClean="0"/>
            </a:br>
            <a:r>
              <a:rPr lang="en-US" sz="1400" b="1" dirty="0" smtClean="0"/>
              <a:t>OR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Draw a white rectangle on top of your image </a:t>
            </a:r>
            <a:br>
              <a:rPr lang="en-US" sz="1400" dirty="0" smtClean="0"/>
            </a:br>
            <a:r>
              <a:rPr lang="en-US" sz="1400" dirty="0" smtClean="0"/>
              <a:t>Select it, then right click and select </a:t>
            </a:r>
            <a:r>
              <a:rPr lang="en-US" sz="1400" b="1" dirty="0" smtClean="0"/>
              <a:t>Format Shape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>Line = </a:t>
            </a:r>
            <a:r>
              <a:rPr lang="en-US" sz="1400" b="1" dirty="0" smtClean="0"/>
              <a:t>No Line</a:t>
            </a:r>
            <a:r>
              <a:rPr lang="en-US" sz="1400" dirty="0" smtClean="0"/>
              <a:t>, Shadow = </a:t>
            </a:r>
            <a:r>
              <a:rPr lang="en-US" sz="1400" b="1" dirty="0" smtClean="0"/>
              <a:t>No Shadow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Then select </a:t>
            </a:r>
            <a:r>
              <a:rPr lang="en-US" sz="1400" b="1" dirty="0" smtClean="0"/>
              <a:t>Fill</a:t>
            </a:r>
            <a:r>
              <a:rPr lang="en-US" sz="1400" dirty="0" smtClean="0"/>
              <a:t> &gt; </a:t>
            </a:r>
            <a:r>
              <a:rPr lang="en-US" sz="1400" b="1" dirty="0" smtClean="0"/>
              <a:t>Gradient</a:t>
            </a:r>
            <a:r>
              <a:rPr lang="en-US" sz="1400" dirty="0" smtClean="0"/>
              <a:t>, Style = </a:t>
            </a:r>
            <a:r>
              <a:rPr lang="en-US" sz="1400" b="1" dirty="0" smtClean="0"/>
              <a:t>Linear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For the Color and Transparency, select the right slider adjuster and change its transparency to 65%  </a:t>
            </a:r>
          </a:p>
          <a:p>
            <a:pPr marL="182880" indent="-182880">
              <a:buClrTx/>
              <a:buFont typeface="Arial"/>
              <a:buAutoNum type="arabicPeriod"/>
            </a:pPr>
            <a:r>
              <a:rPr lang="en-US" sz="1400" dirty="0" smtClean="0"/>
              <a:t>Then capture the image as a screen grab, save and </a:t>
            </a:r>
            <a:br>
              <a:rPr lang="en-US" sz="1400" dirty="0" smtClean="0"/>
            </a:br>
            <a:r>
              <a:rPr lang="en-US" sz="1400" dirty="0" smtClean="0"/>
              <a:t>use as background image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6523" y="2578440"/>
            <a:ext cx="158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8259" y="4211781"/>
            <a:ext cx="1589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Recolored image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16433" y="5570707"/>
            <a:ext cx="260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faded rectangle on top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502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5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34201"/>
            <a:ext cx="9143998" cy="54498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1554"/>
          <p:cNvSpPr txBox="1"/>
          <p:nvPr/>
        </p:nvSpPr>
        <p:spPr>
          <a:xfrm>
            <a:off x="0" y="1571418"/>
            <a:ext cx="9144000" cy="329920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lvl="0" algn="ctr">
              <a:lnSpc>
                <a:spcPct val="140000"/>
              </a:lnSpc>
              <a:buSzPct val="25000"/>
            </a:pPr>
            <a:r>
              <a:rPr lang="en-US" sz="32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Reinvent business </a:t>
            </a:r>
            <a:r>
              <a:rPr lang="en-US" sz="32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communications</a:t>
            </a:r>
            <a:br>
              <a:rPr lang="en-US" sz="32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</a:br>
            <a:r>
              <a:rPr lang="en-US" sz="32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with </a:t>
            </a:r>
            <a:r>
              <a:rPr lang="en-US" sz="32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the power </a:t>
            </a:r>
            <a:r>
              <a:rPr lang="en-US" sz="32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of </a:t>
            </a:r>
            <a:r>
              <a:rPr lang="en-US" sz="32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en-US" sz="32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cloud</a:t>
            </a:r>
            <a:br>
              <a:rPr lang="en-US" sz="32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</a:br>
            <a:r>
              <a:rPr lang="en-US" sz="32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to </a:t>
            </a:r>
            <a:r>
              <a:rPr lang="en-US" sz="32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deliver one continuous </a:t>
            </a:r>
            <a:r>
              <a:rPr lang="en-US" sz="32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experience</a:t>
            </a:r>
            <a:br>
              <a:rPr lang="en-US" sz="32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</a:br>
            <a:r>
              <a:rPr lang="en-US" sz="32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that</a:t>
            </a:r>
            <a:r>
              <a:rPr lang="en-US" sz="32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changes </a:t>
            </a:r>
            <a:r>
              <a:rPr lang="en-US" sz="32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the way companies </a:t>
            </a:r>
            <a:r>
              <a:rPr lang="en-US" sz="32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32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</a:br>
            <a:r>
              <a:rPr lang="en-US" sz="32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communicate </a:t>
            </a:r>
            <a:r>
              <a:rPr lang="en-US" sz="32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globally. </a:t>
            </a:r>
            <a:endParaRPr lang="en-US" sz="32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8x8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2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oodCellCaller2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95" y="830239"/>
            <a:ext cx="3356578" cy="6039212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Bullets are in sentence case </a:t>
            </a:r>
          </a:p>
          <a:p>
            <a:pPr lvl="1"/>
            <a:r>
              <a:rPr lang="en-US" dirty="0" smtClean="0"/>
              <a:t>This sample has the footer text removed</a:t>
            </a:r>
          </a:p>
          <a:p>
            <a:pPr lvl="2"/>
            <a:r>
              <a:rPr lang="en-US" dirty="0" smtClean="0"/>
              <a:t>Image bleeds off the bottom</a:t>
            </a:r>
          </a:p>
          <a:p>
            <a:pPr lvl="3"/>
            <a:r>
              <a:rPr lang="en-US" dirty="0" smtClean="0"/>
              <a:t>Fourth, and so on and so on</a:t>
            </a:r>
          </a:p>
          <a:p>
            <a:pPr lvl="4"/>
            <a:r>
              <a:rPr lang="en-US" dirty="0" smtClean="0"/>
              <a:t>Fifth item listed for the audience to view</a:t>
            </a:r>
          </a:p>
        </p:txBody>
      </p:sp>
    </p:spTree>
    <p:extLst>
      <p:ext uri="{BB962C8B-B14F-4D97-AF65-F5344CB8AC3E}">
        <p14:creationId xmlns:p14="http://schemas.microsoft.com/office/powerpoint/2010/main" val="290537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66882" cy="6209954"/>
            <a:chOff x="0" y="0"/>
            <a:chExt cx="9166882" cy="6209954"/>
          </a:xfrm>
        </p:grpSpPr>
        <p:pic>
          <p:nvPicPr>
            <p:cNvPr id="7" name="Picture 6" descr="newImage_crop.jp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318" y="0"/>
              <a:ext cx="7739564" cy="6172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5931199"/>
              <a:ext cx="1427318" cy="278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Column with Image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Bullets are in sentence case </a:t>
            </a:r>
          </a:p>
          <a:p>
            <a:pPr lvl="1"/>
            <a:r>
              <a:rPr lang="en-US" dirty="0" smtClean="0"/>
              <a:t>Second bullet listed here</a:t>
            </a:r>
          </a:p>
          <a:p>
            <a:pPr lvl="2"/>
            <a:r>
              <a:rPr lang="en-US" dirty="0" smtClean="0"/>
              <a:t>Third item listed</a:t>
            </a:r>
          </a:p>
          <a:p>
            <a:pPr lvl="3"/>
            <a:r>
              <a:rPr lang="en-US" dirty="0" smtClean="0"/>
              <a:t>Fourth, and so on and so on</a:t>
            </a:r>
          </a:p>
          <a:p>
            <a:pPr lvl="4"/>
            <a:r>
              <a:rPr lang="en-US" dirty="0" smtClean="0"/>
              <a:t>Fifth item listed for the audience to view</a:t>
            </a:r>
          </a:p>
        </p:txBody>
      </p:sp>
    </p:spTree>
    <p:extLst>
      <p:ext uri="{BB962C8B-B14F-4D97-AF65-F5344CB8AC3E}">
        <p14:creationId xmlns:p14="http://schemas.microsoft.com/office/powerpoint/2010/main" val="21377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Image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82" y="1"/>
            <a:ext cx="7537181" cy="5835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Column with Highlight Banner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Bullets are in sentence case </a:t>
            </a:r>
          </a:p>
          <a:p>
            <a:pPr lvl="1"/>
            <a:r>
              <a:rPr lang="en-US" dirty="0" smtClean="0"/>
              <a:t>Second bullet listed here</a:t>
            </a:r>
          </a:p>
          <a:p>
            <a:pPr lvl="2"/>
            <a:r>
              <a:rPr lang="en-US" dirty="0" smtClean="0"/>
              <a:t>Third item listed</a:t>
            </a:r>
          </a:p>
          <a:p>
            <a:pPr lvl="3"/>
            <a:r>
              <a:rPr lang="en-US" dirty="0" smtClean="0"/>
              <a:t>Fourth, and so on and so on</a:t>
            </a:r>
          </a:p>
          <a:p>
            <a:pPr lvl="4"/>
            <a:r>
              <a:rPr lang="en-US" dirty="0" smtClean="0"/>
              <a:t>Fifth item listed for the audience to 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45654"/>
            <a:ext cx="9162288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200" i="1" dirty="0">
                <a:solidFill>
                  <a:schemeClr val="bg1"/>
                </a:solidFill>
              </a:rPr>
              <a:t>Use a bar to summarize the key point your slide is making.</a:t>
            </a:r>
          </a:p>
        </p:txBody>
      </p:sp>
    </p:spTree>
    <p:extLst>
      <p:ext uri="{BB962C8B-B14F-4D97-AF65-F5344CB8AC3E}">
        <p14:creationId xmlns:p14="http://schemas.microsoft.com/office/powerpoint/2010/main" val="109177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Category Sections </a:t>
            </a:r>
            <a:endParaRPr lang="en-US" dirty="0"/>
          </a:p>
        </p:txBody>
      </p:sp>
      <p:sp>
        <p:nvSpPr>
          <p:cNvPr id="4" name="Round Same Side Corner Rectangle 3"/>
          <p:cNvSpPr/>
          <p:nvPr/>
        </p:nvSpPr>
        <p:spPr>
          <a:xfrm rot="16200000">
            <a:off x="1024701" y="785694"/>
            <a:ext cx="1159661" cy="239492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 w="127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 rot="5400000">
            <a:off x="5139499" y="-934178"/>
            <a:ext cx="1159663" cy="5834670"/>
          </a:xfrm>
          <a:prstGeom prst="round2SameRect">
            <a:avLst>
              <a:gd name="adj1" fmla="val 137"/>
              <a:gd name="adj2" fmla="val 0"/>
            </a:avLst>
          </a:prstGeom>
          <a:solidFill>
            <a:schemeClr val="bg1">
              <a:lumMod val="95000"/>
            </a:schemeClr>
          </a:solidFill>
          <a:ln w="12700" cmpd="sng">
            <a:solidFill>
              <a:srgbClr val="4E77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7067" y="1695683"/>
            <a:ext cx="239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Category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4395" y="1492771"/>
            <a:ext cx="548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</p:txBody>
      </p:sp>
      <p:sp>
        <p:nvSpPr>
          <p:cNvPr id="16" name="Round Same Side Corner Rectangle 15"/>
          <p:cNvSpPr/>
          <p:nvPr/>
        </p:nvSpPr>
        <p:spPr>
          <a:xfrm rot="16200000">
            <a:off x="1024702" y="2208147"/>
            <a:ext cx="1159661" cy="239492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 w="127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ame Side Corner Rectangle 16"/>
          <p:cNvSpPr/>
          <p:nvPr/>
        </p:nvSpPr>
        <p:spPr>
          <a:xfrm rot="5400000">
            <a:off x="5139500" y="488275"/>
            <a:ext cx="1159663" cy="5834670"/>
          </a:xfrm>
          <a:prstGeom prst="round2SameRect">
            <a:avLst>
              <a:gd name="adj1" fmla="val 137"/>
              <a:gd name="adj2" fmla="val 0"/>
            </a:avLst>
          </a:prstGeom>
          <a:solidFill>
            <a:schemeClr val="bg1">
              <a:lumMod val="95000"/>
            </a:schemeClr>
          </a:solidFill>
          <a:ln w="12700" cmpd="sng">
            <a:solidFill>
              <a:srgbClr val="4E77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7068" y="3118136"/>
            <a:ext cx="239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Category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4396" y="2915224"/>
            <a:ext cx="548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</p:txBody>
      </p:sp>
      <p:sp>
        <p:nvSpPr>
          <p:cNvPr id="20" name="Round Same Side Corner Rectangle 19"/>
          <p:cNvSpPr/>
          <p:nvPr/>
        </p:nvSpPr>
        <p:spPr>
          <a:xfrm rot="16200000">
            <a:off x="1024703" y="3638387"/>
            <a:ext cx="1159661" cy="239492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  <a:ln w="127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ame Side Corner Rectangle 20"/>
          <p:cNvSpPr/>
          <p:nvPr/>
        </p:nvSpPr>
        <p:spPr>
          <a:xfrm rot="5400000">
            <a:off x="5139501" y="1918515"/>
            <a:ext cx="1159663" cy="5834670"/>
          </a:xfrm>
          <a:prstGeom prst="round2SameRect">
            <a:avLst>
              <a:gd name="adj1" fmla="val 137"/>
              <a:gd name="adj2" fmla="val 0"/>
            </a:avLst>
          </a:prstGeom>
          <a:solidFill>
            <a:schemeClr val="bg1">
              <a:lumMod val="95000"/>
            </a:schemeClr>
          </a:solidFill>
          <a:ln w="12700" cmpd="sng">
            <a:solidFill>
              <a:srgbClr val="4E77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7069" y="4548376"/>
            <a:ext cx="239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Category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54397" y="4345464"/>
            <a:ext cx="548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  <a:p>
            <a:pPr marL="182866" indent="-182866">
              <a:buClr>
                <a:schemeClr val="accent4"/>
              </a:buClr>
              <a:buFont typeface="Arial"/>
              <a:buChar char="•"/>
            </a:pPr>
            <a:r>
              <a:rPr lang="en-US" dirty="0"/>
              <a:t>Category or bullet text would stack inside this area</a:t>
            </a:r>
          </a:p>
        </p:txBody>
      </p:sp>
    </p:spTree>
    <p:extLst>
      <p:ext uri="{BB962C8B-B14F-4D97-AF65-F5344CB8AC3E}">
        <p14:creationId xmlns:p14="http://schemas.microsoft.com/office/powerpoint/2010/main" val="11310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2433375" y="3260074"/>
            <a:ext cx="565319" cy="642217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Image Slide</a:t>
            </a:r>
            <a:endParaRPr lang="en-US" dirty="0"/>
          </a:p>
        </p:txBody>
      </p:sp>
      <p:pic>
        <p:nvPicPr>
          <p:cNvPr id="2" name="Picture 1" descr="VM_16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27" y="1778273"/>
            <a:ext cx="5728360" cy="3618230"/>
          </a:xfrm>
          <a:prstGeom prst="rect">
            <a:avLst/>
          </a:prstGeom>
          <a:effectLst>
            <a:outerShdw blurRad="101600" dist="88900" dir="2700000" algn="tl" rotWithShape="0">
              <a:srgbClr val="000000">
                <a:alpha val="35000"/>
              </a:srgbClr>
            </a:outerShdw>
          </a:effectLst>
        </p:spPr>
      </p:pic>
      <p:sp>
        <p:nvSpPr>
          <p:cNvPr id="8" name="Content Placeholder 17"/>
          <p:cNvSpPr txBox="1">
            <a:spLocks/>
          </p:cNvSpPr>
          <p:nvPr/>
        </p:nvSpPr>
        <p:spPr>
          <a:xfrm>
            <a:off x="407070" y="4695197"/>
            <a:ext cx="2120931" cy="8057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6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24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2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rgbClr val="171F2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US" sz="1800" dirty="0"/>
              <a:t>Image label would appear underneath and centered</a:t>
            </a:r>
          </a:p>
        </p:txBody>
      </p:sp>
      <p:pic>
        <p:nvPicPr>
          <p:cNvPr id="9" name="Picture 8" descr="continuous-communications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9" y="2504946"/>
            <a:ext cx="2133600" cy="2133600"/>
          </a:xfrm>
          <a:prstGeom prst="rect">
            <a:avLst/>
          </a:prstGeom>
          <a:effectLst>
            <a:outerShdw blurRad="101600" dist="88900" dir="2700000" algn="tl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87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FFFFFF"/>
      </a:dk1>
      <a:lt1>
        <a:srgbClr val="171F2A"/>
      </a:lt1>
      <a:dk2>
        <a:srgbClr val="1D2A38"/>
      </a:dk2>
      <a:lt2>
        <a:srgbClr val="E7EFEF"/>
      </a:lt2>
      <a:accent1>
        <a:srgbClr val="FDB70B"/>
      </a:accent1>
      <a:accent2>
        <a:srgbClr val="4EC5B7"/>
      </a:accent2>
      <a:accent3>
        <a:srgbClr val="4E778F"/>
      </a:accent3>
      <a:accent4>
        <a:srgbClr val="DC1019"/>
      </a:accent4>
      <a:accent5>
        <a:srgbClr val="171F2A"/>
      </a:accent5>
      <a:accent6>
        <a:srgbClr val="E7EFEF"/>
      </a:accent6>
      <a:hlink>
        <a:srgbClr val="3399CC"/>
      </a:hlink>
      <a:folHlink>
        <a:srgbClr val="00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856</Words>
  <Application>Microsoft Macintosh PowerPoint</Application>
  <PresentationFormat>On-screen Show (4:3)</PresentationFormat>
  <Paragraphs>265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Title goes here</vt:lpstr>
      <vt:lpstr>Alternative Title Page</vt:lpstr>
      <vt:lpstr>Agenda</vt:lpstr>
      <vt:lpstr>8x8 Mission</vt:lpstr>
      <vt:lpstr>Slide Title Goes Here</vt:lpstr>
      <vt:lpstr>One Column with Image Background</vt:lpstr>
      <vt:lpstr>One Column with Highlight Banner</vt:lpstr>
      <vt:lpstr>Example of Category Sections </vt:lpstr>
      <vt:lpstr>Example of an Image Slide</vt:lpstr>
      <vt:lpstr>Example of Image Slide</vt:lpstr>
      <vt:lpstr>Example of Product Image</vt:lpstr>
      <vt:lpstr>Example of Product Image</vt:lpstr>
      <vt:lpstr>Graphic with Image Background</vt:lpstr>
      <vt:lpstr>Table Chart Example</vt:lpstr>
      <vt:lpstr>Multi-Column Comparison Chart Example</vt:lpstr>
      <vt:lpstr>Sample Diagram</vt:lpstr>
      <vt:lpstr>Example of a Doughnut Chart</vt:lpstr>
      <vt:lpstr>Example of a Bar Chart</vt:lpstr>
      <vt:lpstr>Example of Two Charts Side by Side</vt:lpstr>
      <vt:lpstr>Graphic Treatment Example</vt:lpstr>
      <vt:lpstr>Example of Chart and Highlight Banner</vt:lpstr>
      <vt:lpstr>Boxed Text Example</vt:lpstr>
      <vt:lpstr>Split Layout Example</vt:lpstr>
      <vt:lpstr>Section Divider Sample</vt:lpstr>
      <vt:lpstr>Section Divider Sample</vt:lpstr>
      <vt:lpstr>Section Divider Sample</vt:lpstr>
      <vt:lpstr>Section Divider Sample</vt:lpstr>
      <vt:lpstr>Thank You</vt:lpstr>
      <vt:lpstr>Connect with 8x8</vt:lpstr>
      <vt:lpstr>PowerPoint Presentation</vt:lpstr>
      <vt:lpstr>The Washed Image Treatment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</dc:creator>
  <cp:lastModifiedBy>Dave Provenza</cp:lastModifiedBy>
  <cp:revision>86</cp:revision>
  <cp:lastPrinted>2016-06-17T16:19:13Z</cp:lastPrinted>
  <dcterms:created xsi:type="dcterms:W3CDTF">2016-05-25T18:06:41Z</dcterms:created>
  <dcterms:modified xsi:type="dcterms:W3CDTF">2017-04-07T15:55:53Z</dcterms:modified>
</cp:coreProperties>
</file>