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57" r:id="rId4"/>
    <p:sldId id="259" r:id="rId5"/>
    <p:sldId id="261" r:id="rId6"/>
    <p:sldId id="277" r:id="rId7"/>
    <p:sldId id="263" r:id="rId8"/>
    <p:sldId id="298" r:id="rId9"/>
    <p:sldId id="286" r:id="rId10"/>
    <p:sldId id="285" r:id="rId11"/>
    <p:sldId id="288" r:id="rId12"/>
    <p:sldId id="290" r:id="rId13"/>
    <p:sldId id="266" r:id="rId14"/>
    <p:sldId id="271" r:id="rId15"/>
    <p:sldId id="274" r:id="rId16"/>
    <p:sldId id="293" r:id="rId17"/>
    <p:sldId id="297" r:id="rId18"/>
    <p:sldId id="265" r:id="rId19"/>
    <p:sldId id="296" r:id="rId20"/>
    <p:sldId id="269" r:id="rId21"/>
    <p:sldId id="291" r:id="rId22"/>
    <p:sldId id="275" r:id="rId23"/>
    <p:sldId id="276" r:id="rId24"/>
    <p:sldId id="278" r:id="rId25"/>
    <p:sldId id="299" r:id="rId26"/>
    <p:sldId id="280" r:id="rId27"/>
    <p:sldId id="279" r:id="rId28"/>
    <p:sldId id="258" r:id="rId29"/>
    <p:sldId id="273" r:id="rId30"/>
    <p:sldId id="292" r:id="rId31"/>
    <p:sldId id="300" r:id="rId3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705"/>
    <a:srgbClr val="263137"/>
    <a:srgbClr val="7D2F96"/>
    <a:srgbClr val="342B94"/>
    <a:srgbClr val="165CB3"/>
    <a:srgbClr val="34A8E2"/>
    <a:srgbClr val="65B82E"/>
    <a:srgbClr val="FFBD1D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8" d="100"/>
          <a:sy n="188" d="100"/>
        </p:scale>
        <p:origin x="-17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>
                <a:solidFill>
                  <a:schemeClr val="accent3"/>
                </a:solidFill>
              </a:rPr>
              <a:t>Sales</a:t>
            </a:r>
          </a:p>
        </c:rich>
      </c:tx>
      <c:layout>
        <c:manualLayout>
          <c:xMode val="edge"/>
          <c:yMode val="edge"/>
          <c:x val="0.383234771584683"/>
          <c:y val="0.0605797281360561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4EC5B7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0852851502119"/>
          <c:y val="0.620619910004809"/>
          <c:w val="0.207772622570855"/>
          <c:h val="0.328498011025558"/>
        </c:manualLayout>
      </c:layout>
      <c:overlay val="0"/>
      <c:txPr>
        <a:bodyPr/>
        <a:lstStyle/>
        <a:p>
          <a:pPr>
            <a:defRPr sz="1400">
              <a:solidFill>
                <a:srgbClr val="4E778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8335096"/>
        <c:axId val="-2058342472"/>
      </c:barChart>
      <c:catAx>
        <c:axId val="-205833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342472"/>
        <c:crosses val="autoZero"/>
        <c:auto val="1"/>
        <c:lblAlgn val="ctr"/>
        <c:lblOffset val="100"/>
        <c:noMultiLvlLbl val="0"/>
      </c:catAx>
      <c:valAx>
        <c:axId val="-205834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33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Projections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6436024"/>
        <c:axId val="-21164324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436024"/>
        <c:axId val="-2116432472"/>
      </c:lineChart>
      <c:catAx>
        <c:axId val="-211643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432472"/>
        <c:crosses val="autoZero"/>
        <c:auto val="1"/>
        <c:lblAlgn val="ctr"/>
        <c:lblOffset val="100"/>
        <c:noMultiLvlLbl val="0"/>
      </c:catAx>
      <c:valAx>
        <c:axId val="-211643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436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Performance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16701816"/>
        <c:axId val="-2116698264"/>
      </c:barChart>
      <c:catAx>
        <c:axId val="-2116701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698264"/>
        <c:crosses val="autoZero"/>
        <c:auto val="1"/>
        <c:lblAlgn val="ctr"/>
        <c:lblOffset val="100"/>
        <c:noMultiLvlLbl val="0"/>
      </c:catAx>
      <c:valAx>
        <c:axId val="-2116698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70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0.25376</cdr:x>
      <cdr:y>0.32971</cdr:y>
    </cdr:from>
    <cdr:to>
      <cdr:x>0.33605</cdr:x>
      <cdr:y>0.41902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3190" y="1249803"/>
          <a:ext cx="53933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10%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0.3517</cdr:x>
      <cdr:y>0.22427</cdr:y>
    </cdr:from>
    <cdr:to>
      <cdr:x>0.41812</cdr:x>
      <cdr:y>0.31358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5094" y="850136"/>
          <a:ext cx="4353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8%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0C10-A430-4C2E-B3B2-EB481F73E742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2A0B0-3BE7-4A24-9DC3-865EF01B3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A0B0-3BE7-4A24-9DC3-865EF01B3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A0B0-3BE7-4A24-9DC3-865EF01B3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Bkg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7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76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32"/>
            <a:ext cx="9144000" cy="4096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32"/>
            <a:ext cx="9144000" cy="40962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32"/>
            <a:ext cx="9144000" cy="4096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1F2A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310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32"/>
            <a:ext cx="9144000" cy="4096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555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4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3639" y="2849029"/>
            <a:ext cx="651684" cy="651684"/>
          </a:xfrm>
          <a:prstGeom prst="rect">
            <a:avLst/>
          </a:prstGeom>
          <a:solidFill>
            <a:srgbClr val="FD4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1578479" y="2849029"/>
            <a:ext cx="651684" cy="651684"/>
          </a:xfrm>
          <a:prstGeom prst="rect">
            <a:avLst/>
          </a:prstGeom>
          <a:solidFill>
            <a:srgbClr val="FFB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2663319" y="2849029"/>
            <a:ext cx="651684" cy="651684"/>
          </a:xfrm>
          <a:prstGeom prst="rect">
            <a:avLst/>
          </a:prstGeom>
          <a:solidFill>
            <a:srgbClr val="65B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748159" y="2849029"/>
            <a:ext cx="651684" cy="651684"/>
          </a:xfrm>
          <a:prstGeom prst="rect">
            <a:avLst/>
          </a:prstGeom>
          <a:solidFill>
            <a:srgbClr val="34A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4832999" y="2849029"/>
            <a:ext cx="651684" cy="651684"/>
          </a:xfrm>
          <a:prstGeom prst="rect">
            <a:avLst/>
          </a:prstGeom>
          <a:solidFill>
            <a:srgbClr val="165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5917839" y="2849029"/>
            <a:ext cx="651684" cy="651684"/>
          </a:xfrm>
          <a:prstGeom prst="rect">
            <a:avLst/>
          </a:prstGeom>
          <a:solidFill>
            <a:srgbClr val="342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7002679" y="2849029"/>
            <a:ext cx="651684" cy="651684"/>
          </a:xfrm>
          <a:prstGeom prst="rect">
            <a:avLst/>
          </a:prstGeom>
          <a:solidFill>
            <a:srgbClr val="7D2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087523" y="2849029"/>
            <a:ext cx="651684" cy="651684"/>
          </a:xfrm>
          <a:prstGeom prst="rect">
            <a:avLst/>
          </a:prstGeom>
          <a:solidFill>
            <a:srgbClr val="26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8062" y="2322669"/>
            <a:ext cx="240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Secondary color palette</a:t>
            </a: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78479" y="1054435"/>
            <a:ext cx="651684" cy="6516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663319" y="1054435"/>
            <a:ext cx="651684" cy="6516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748159" y="1054435"/>
            <a:ext cx="651684" cy="65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832999" y="1054435"/>
            <a:ext cx="651684" cy="6516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5917839" y="1054435"/>
            <a:ext cx="651684" cy="6516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1329" y="520017"/>
            <a:ext cx="215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Primary color palette</a:t>
            </a:r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002679" y="1054435"/>
            <a:ext cx="651684" cy="65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53207" y="3929684"/>
            <a:ext cx="592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To access a swatch of</a:t>
            </a:r>
            <a:r>
              <a:rPr lang="en-US" sz="1800" baseline="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these colors, just go to the Master page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07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g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7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6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n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610717"/>
            <a:ext cx="761979" cy="3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068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969172"/>
            <a:ext cx="8229600" cy="3534133"/>
          </a:xfrm>
        </p:spPr>
        <p:txBody>
          <a:bodyPr/>
          <a:lstStyle>
            <a:lvl3pPr marL="685750" indent="-228584">
              <a:buClr>
                <a:schemeClr val="accent3"/>
              </a:buClr>
              <a:buFont typeface="Lucida Grande"/>
              <a:buChar char="–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969172"/>
            <a:ext cx="8229600" cy="35341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322430" y="4787371"/>
            <a:ext cx="3150007" cy="217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79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74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4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76749"/>
            <a:ext cx="9144000" cy="3957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37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38332"/>
            <a:ext cx="9144000" cy="4096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5" y="2287869"/>
            <a:ext cx="6061291" cy="10349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3093893"/>
            <a:ext cx="6400800" cy="6070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1902925"/>
            <a:ext cx="91440" cy="187719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18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x8Logo_red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3" y="4720597"/>
            <a:ext cx="614783" cy="297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067" y="2"/>
            <a:ext cx="8229600" cy="67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067" y="969171"/>
            <a:ext cx="8229600" cy="362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278229" y="4762759"/>
            <a:ext cx="2048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n-US" altLang="en-US" sz="900" dirty="0" smtClean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</a:rPr>
              <a:t>8x8 - Confidential &amp; Proprietary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2137" y="4606237"/>
            <a:ext cx="830162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96"/>
          <p:cNvSpPr txBox="1">
            <a:spLocks/>
          </p:cNvSpPr>
          <p:nvPr userDrawn="1"/>
        </p:nvSpPr>
        <p:spPr>
          <a:xfrm>
            <a:off x="8471569" y="4786540"/>
            <a:ext cx="323849" cy="20774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10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168184" y="4773580"/>
            <a:ext cx="230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The World’s First Communications Cloud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8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50" r:id="rId4"/>
    <p:sldLayoutId id="2147483664" r:id="rId5"/>
    <p:sldLayoutId id="2147483652" r:id="rId6"/>
    <p:sldLayoutId id="2147483653" r:id="rId7"/>
    <p:sldLayoutId id="2147483665" r:id="rId8"/>
    <p:sldLayoutId id="2147483658" r:id="rId9"/>
    <p:sldLayoutId id="2147483659" r:id="rId10"/>
    <p:sldLayoutId id="2147483660" r:id="rId11"/>
    <p:sldLayoutId id="2147483663" r:id="rId12"/>
    <p:sldLayoutId id="2147483661" r:id="rId13"/>
    <p:sldLayoutId id="2147483654" r:id="rId14"/>
    <p:sldLayoutId id="2147483655" r:id="rId15"/>
    <p:sldLayoutId id="2147483666" r:id="rId16"/>
    <p:sldLayoutId id="2147483656" r:id="rId17"/>
  </p:sldLayoutIdLst>
  <p:txStyles>
    <p:titleStyle>
      <a:lvl1pPr algn="l" defTabSz="457167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584" indent="-228584" algn="l" defTabSz="457167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2600" kern="1200">
          <a:solidFill>
            <a:srgbClr val="171F2A"/>
          </a:solidFill>
          <a:latin typeface="+mn-lt"/>
          <a:ea typeface="+mn-ea"/>
          <a:cs typeface="+mn-cs"/>
        </a:defRPr>
      </a:lvl1pPr>
      <a:lvl2pPr marL="457167" indent="-228584" algn="l" defTabSz="457167" rtl="0" eaLnBrk="1" latinLnBrk="0" hangingPunct="1">
        <a:spcBef>
          <a:spcPct val="20000"/>
        </a:spcBef>
        <a:buClr>
          <a:schemeClr val="accent5">
            <a:lumMod val="50000"/>
            <a:lumOff val="50000"/>
          </a:schemeClr>
        </a:buClr>
        <a:buSzPct val="90000"/>
        <a:buFont typeface="Arial"/>
        <a:buChar char="•"/>
        <a:defRPr sz="2400" kern="1200">
          <a:solidFill>
            <a:srgbClr val="171F2A"/>
          </a:solidFill>
          <a:latin typeface="+mn-lt"/>
          <a:ea typeface="+mn-ea"/>
          <a:cs typeface="+mn-cs"/>
        </a:defRPr>
      </a:lvl2pPr>
      <a:lvl3pPr marL="685750" indent="-228584" algn="l" defTabSz="457167" rtl="0" eaLnBrk="1" latinLnBrk="0" hangingPunct="1">
        <a:spcBef>
          <a:spcPct val="20000"/>
        </a:spcBef>
        <a:buClr>
          <a:schemeClr val="accent3"/>
        </a:buClr>
        <a:buSzPct val="90000"/>
        <a:buFont typeface="Lucida Grande"/>
        <a:buChar char="–"/>
        <a:defRPr sz="2200" kern="1200">
          <a:solidFill>
            <a:srgbClr val="171F2A"/>
          </a:solidFill>
          <a:latin typeface="+mn-lt"/>
          <a:ea typeface="+mn-ea"/>
          <a:cs typeface="+mn-cs"/>
        </a:defRPr>
      </a:lvl3pPr>
      <a:lvl4pPr marL="914332" indent="-228584" algn="l" defTabSz="457167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4pPr>
      <a:lvl5pPr marL="1142914" indent="-228584" algn="l" defTabSz="457167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Image Slide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7067" y="676753"/>
            <a:ext cx="7792648" cy="4125055"/>
            <a:chOff x="407066" y="676749"/>
            <a:chExt cx="7792648" cy="4125055"/>
          </a:xfrm>
        </p:grpSpPr>
        <p:pic>
          <p:nvPicPr>
            <p:cNvPr id="6" name="Picture 5" descr="VM_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822" y="1018497"/>
              <a:ext cx="5008831" cy="3130755"/>
            </a:xfrm>
            <a:prstGeom prst="rect">
              <a:avLst/>
            </a:prstGeom>
          </p:spPr>
        </p:pic>
        <p:pic>
          <p:nvPicPr>
            <p:cNvPr id="5" name="Picture 4" descr="laptop-fu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6" y="676749"/>
              <a:ext cx="7792648" cy="412505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30" y="1018497"/>
            <a:ext cx="1086533" cy="2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Product Image</a:t>
            </a:r>
            <a:endParaRPr lang="en-US" dirty="0"/>
          </a:p>
        </p:txBody>
      </p:sp>
      <p:pic>
        <p:nvPicPr>
          <p:cNvPr id="21" name="Picture 20" descr="VO_analytics_chart_7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87" y="609341"/>
            <a:ext cx="6946412" cy="3948347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07070" y="969173"/>
            <a:ext cx="3402841" cy="1038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11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ch-announcement-header-produ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" y="430855"/>
            <a:ext cx="8229267" cy="4216503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Product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4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ss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b="6102"/>
          <a:stretch>
            <a:fillRect/>
          </a:stretch>
        </p:blipFill>
        <p:spPr>
          <a:xfrm>
            <a:off x="1" y="747853"/>
            <a:ext cx="9144000" cy="3888676"/>
          </a:xfrm>
        </p:spPr>
      </p:pic>
      <p:sp>
        <p:nvSpPr>
          <p:cNvPr id="5" name="Right Arrow 4"/>
          <p:cNvSpPr/>
          <p:nvPr/>
        </p:nvSpPr>
        <p:spPr>
          <a:xfrm>
            <a:off x="0" y="1389117"/>
            <a:ext cx="9001760" cy="2254543"/>
          </a:xfrm>
          <a:prstGeom prst="rightArrow">
            <a:avLst>
              <a:gd name="adj1" fmla="val 67125"/>
              <a:gd name="adj2" fmla="val 50000"/>
            </a:avLst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1860"/>
          <p:cNvSpPr/>
          <p:nvPr/>
        </p:nvSpPr>
        <p:spPr>
          <a:xfrm>
            <a:off x="6498703" y="2013941"/>
            <a:ext cx="1394700" cy="10035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with Image Background</a:t>
            </a:r>
            <a:endParaRPr lang="en-US" dirty="0"/>
          </a:p>
        </p:txBody>
      </p:sp>
      <p:sp>
        <p:nvSpPr>
          <p:cNvPr id="6" name="Shape 1854"/>
          <p:cNvSpPr/>
          <p:nvPr/>
        </p:nvSpPr>
        <p:spPr>
          <a:xfrm>
            <a:off x="660203" y="2013741"/>
            <a:ext cx="1394700" cy="10035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1855"/>
          <p:cNvSpPr txBox="1"/>
          <p:nvPr/>
        </p:nvSpPr>
        <p:spPr>
          <a:xfrm>
            <a:off x="732907" y="2089081"/>
            <a:ext cx="1260600" cy="852900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Global</a:t>
            </a:r>
          </a:p>
        </p:txBody>
      </p:sp>
      <p:sp>
        <p:nvSpPr>
          <p:cNvPr id="9" name="Shape 1857"/>
          <p:cNvSpPr txBox="1"/>
          <p:nvPr/>
        </p:nvSpPr>
        <p:spPr>
          <a:xfrm>
            <a:off x="6498699" y="2089041"/>
            <a:ext cx="1373700" cy="852900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Mid-Market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&amp; Enterprise Growth</a:t>
            </a:r>
          </a:p>
        </p:txBody>
      </p:sp>
      <p:sp>
        <p:nvSpPr>
          <p:cNvPr id="10" name="Shape 1858"/>
          <p:cNvSpPr/>
          <p:nvPr/>
        </p:nvSpPr>
        <p:spPr>
          <a:xfrm>
            <a:off x="2117063" y="2013941"/>
            <a:ext cx="1394700" cy="10035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1859"/>
          <p:cNvSpPr/>
          <p:nvPr/>
        </p:nvSpPr>
        <p:spPr>
          <a:xfrm>
            <a:off x="3573951" y="2013741"/>
            <a:ext cx="1394700" cy="10035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1860"/>
          <p:cNvSpPr/>
          <p:nvPr/>
        </p:nvSpPr>
        <p:spPr>
          <a:xfrm>
            <a:off x="5036327" y="2013741"/>
            <a:ext cx="1394700" cy="1003500"/>
          </a:xfrm>
          <a:prstGeom prst="roundRect">
            <a:avLst>
              <a:gd name="adj" fmla="val 801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1861"/>
          <p:cNvSpPr txBox="1"/>
          <p:nvPr/>
        </p:nvSpPr>
        <p:spPr>
          <a:xfrm>
            <a:off x="2174361" y="2089041"/>
            <a:ext cx="1260599" cy="852900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One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Platform</a:t>
            </a:r>
          </a:p>
        </p:txBody>
      </p:sp>
      <p:sp>
        <p:nvSpPr>
          <p:cNvPr id="14" name="Shape 1862"/>
          <p:cNvSpPr txBox="1"/>
          <p:nvPr/>
        </p:nvSpPr>
        <p:spPr>
          <a:xfrm>
            <a:off x="3615803" y="2089041"/>
            <a:ext cx="1260600" cy="852900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Enterprise Grade</a:t>
            </a:r>
          </a:p>
        </p:txBody>
      </p:sp>
      <p:sp>
        <p:nvSpPr>
          <p:cNvPr id="15" name="Shape 1863"/>
          <p:cNvSpPr txBox="1"/>
          <p:nvPr/>
        </p:nvSpPr>
        <p:spPr>
          <a:xfrm>
            <a:off x="5049227" y="2089041"/>
            <a:ext cx="1394700" cy="852900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Intuitive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99013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Chart Example</a:t>
            </a:r>
            <a:endParaRPr lang="en-US" dirty="0"/>
          </a:p>
        </p:txBody>
      </p:sp>
      <p:graphicFrame>
        <p:nvGraphicFramePr>
          <p:cNvPr id="4" name="Shape 1773"/>
          <p:cNvGraphicFramePr/>
          <p:nvPr>
            <p:extLst>
              <p:ext uri="{D42A27DB-BD31-4B8C-83A1-F6EECF244321}">
                <p14:modId xmlns:p14="http://schemas.microsoft.com/office/powerpoint/2010/main" val="1728451008"/>
              </p:ext>
            </p:extLst>
          </p:nvPr>
        </p:nvGraphicFramePr>
        <p:xfrm>
          <a:off x="711205" y="876310"/>
          <a:ext cx="7779475" cy="3530716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9CB1FF"/>
                    </a:gs>
                    <a:gs pos="35000">
                      <a:srgbClr val="B9C9FF"/>
                    </a:gs>
                    <a:gs pos="100000">
                      <a:srgbClr val="E3E7FF"/>
                    </a:gs>
                  </a:gsLst>
                  <a:lin ang="16200038" scaled="0"/>
                </a:gradFill>
              </a:tblPr>
              <a:tblGrid>
                <a:gridCol w="1944875"/>
                <a:gridCol w="1977425"/>
                <a:gridCol w="1912300"/>
                <a:gridCol w="1944875"/>
              </a:tblGrid>
              <a:tr h="2743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1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-US" sz="1300" b="1" baseline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One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-US" sz="1300" b="1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Two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3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Two</a:t>
                      </a:r>
                      <a:endParaRPr lang="en-US" sz="13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Three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3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Three</a:t>
                      </a:r>
                      <a:endParaRPr lang="en-US" sz="13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0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Four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3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Four</a:t>
                      </a:r>
                      <a:endParaRPr lang="en-US" sz="13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Five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3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Five</a:t>
                      </a:r>
                      <a:endParaRPr lang="en-US" sz="13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Six</a:t>
                      </a:r>
                      <a:endParaRPr lang="en-US" sz="13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3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Six</a:t>
                      </a:r>
                      <a:endParaRPr lang="en-US" sz="13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Multi-Column Comparison Chart Example</a:t>
            </a:r>
            <a:endParaRPr lang="en-US" dirty="0"/>
          </a:p>
        </p:txBody>
      </p:sp>
      <p:sp>
        <p:nvSpPr>
          <p:cNvPr id="4" name="Shape 2530"/>
          <p:cNvSpPr/>
          <p:nvPr/>
        </p:nvSpPr>
        <p:spPr>
          <a:xfrm>
            <a:off x="75" y="858301"/>
            <a:ext cx="9144000" cy="44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" name="Shape 2531"/>
          <p:cNvSpPr/>
          <p:nvPr/>
        </p:nvSpPr>
        <p:spPr>
          <a:xfrm>
            <a:off x="0" y="3366706"/>
            <a:ext cx="9144000" cy="9408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" name="Shape 2532"/>
          <p:cNvSpPr/>
          <p:nvPr/>
        </p:nvSpPr>
        <p:spPr>
          <a:xfrm>
            <a:off x="75" y="1302508"/>
            <a:ext cx="9144000" cy="10333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algn="ctr">
              <a:buSzPct val="25000"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aphicFrame>
        <p:nvGraphicFramePr>
          <p:cNvPr id="7" name="Shape 2534"/>
          <p:cNvGraphicFramePr/>
          <p:nvPr>
            <p:extLst>
              <p:ext uri="{D42A27DB-BD31-4B8C-83A1-F6EECF244321}">
                <p14:modId xmlns:p14="http://schemas.microsoft.com/office/powerpoint/2010/main" val="3482999211"/>
              </p:ext>
            </p:extLst>
          </p:nvPr>
        </p:nvGraphicFramePr>
        <p:xfrm>
          <a:off x="188155" y="728959"/>
          <a:ext cx="8894077" cy="37207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2751"/>
                <a:gridCol w="1104251"/>
                <a:gridCol w="1858275"/>
                <a:gridCol w="1064400"/>
                <a:gridCol w="960900"/>
                <a:gridCol w="2413500"/>
              </a:tblGrid>
              <a:tr h="626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Name</a:t>
                      </a: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Lines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</a:t>
                      </a: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Seats</a:t>
                      </a: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Locations </a:t>
                      </a: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Won Against</a:t>
                      </a: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Channel Partner</a:t>
                      </a: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</a:t>
                      </a:r>
                      <a:r>
                        <a:rPr lang="en-US" sz="1200" b="1" u="none" strike="noStrike" cap="none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</a:t>
                      </a:r>
                      <a:r>
                        <a:rPr lang="en-US" sz="1200" b="1" u="none" strike="noStrike" cap="none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Chose 8x8</a:t>
                      </a:r>
                      <a:endParaRPr lang="en-US" sz="12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VO: 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9,700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VCC: 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Corporate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HQ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offices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4,100 US stores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Upcoming: International </a:t>
                      </a:r>
                      <a:r>
                        <a:rPr lang="en-US" sz="11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stores</a:t>
                      </a:r>
                      <a:endParaRPr lang="en-US"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AT&amp;T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RNG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Fuze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Simplify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presence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featured integrated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Creative retail service package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Analytics</a:t>
                      </a:r>
                      <a:endParaRPr lang="en-US"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10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VO: 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581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VCC: 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305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WFM</a:t>
                      </a: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Sydney, Australia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Portland, Maine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Munich, Germany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Fuze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InContact</a:t>
                      </a:r>
                      <a:endParaRPr lang="en-US"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Gartner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MQ</a:t>
                      </a: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leader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vendor with one platform across UC &amp; CC </a:t>
                      </a:r>
                    </a:p>
                    <a:p>
                      <a:pPr marL="1270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presence </a:t>
                      </a:r>
                    </a:p>
                    <a:p>
                      <a:pPr marL="127000" lvl="0" indent="-139700" rtl="0">
                        <a:spcBef>
                          <a:spcPts val="0"/>
                        </a:spcBef>
                        <a:buClr>
                          <a:schemeClr val="accent4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Security &amp;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Compliance</a:t>
                      </a:r>
                      <a:endParaRPr lang="en-US"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VO: </a:t>
                      </a: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26,500</a:t>
                      </a:r>
                    </a:p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VCC: </a:t>
                      </a: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deployment in </a:t>
                      </a:r>
                      <a:r>
                        <a:rPr lang="en-US" sz="11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11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 </a:t>
                      </a: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UK</a:t>
                      </a:r>
                    </a:p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Soon expanding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500 additional glo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 </a:t>
                      </a: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locations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Fuze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ININ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Gartner Magic Quadrant Leader</a:t>
                      </a:r>
                    </a:p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presence</a:t>
                      </a:r>
                    </a:p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VCC Global</a:t>
                      </a:r>
                    </a:p>
                    <a:p>
                      <a:pPr marL="158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30000"/>
                        <a:buFont typeface="Arial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Ease of implementation 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Shape 25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1" y="2686125"/>
            <a:ext cx="1552499" cy="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7" y="1672298"/>
            <a:ext cx="1246299" cy="387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2537"/>
          <p:cNvGrpSpPr/>
          <p:nvPr/>
        </p:nvGrpSpPr>
        <p:grpSpPr>
          <a:xfrm>
            <a:off x="257576" y="3509515"/>
            <a:ext cx="1030725" cy="2365175"/>
            <a:chOff x="378600" y="1599699"/>
            <a:chExt cx="1030725" cy="2365174"/>
          </a:xfrm>
        </p:grpSpPr>
        <p:pic>
          <p:nvPicPr>
            <p:cNvPr id="11" name="Shape 25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610" y="1599699"/>
              <a:ext cx="1030702" cy="57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5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8600" y="3576765"/>
              <a:ext cx="1030725" cy="3881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61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Diagram</a:t>
            </a:r>
            <a:endParaRPr lang="en-US" dirty="0"/>
          </a:p>
        </p:txBody>
      </p:sp>
      <p:grpSp>
        <p:nvGrpSpPr>
          <p:cNvPr id="4" name="Shape 2143"/>
          <p:cNvGrpSpPr/>
          <p:nvPr/>
        </p:nvGrpSpPr>
        <p:grpSpPr>
          <a:xfrm>
            <a:off x="5949958" y="871007"/>
            <a:ext cx="2055255" cy="1242305"/>
            <a:chOff x="6000750" y="1151300"/>
            <a:chExt cx="2055255" cy="1242305"/>
          </a:xfrm>
        </p:grpSpPr>
        <p:cxnSp>
          <p:nvCxnSpPr>
            <p:cNvPr id="5" name="Shape 2144"/>
            <p:cNvCxnSpPr/>
            <p:nvPr/>
          </p:nvCxnSpPr>
          <p:spPr>
            <a:xfrm>
              <a:off x="6000750" y="1456100"/>
              <a:ext cx="1943100" cy="392400"/>
            </a:xfrm>
            <a:prstGeom prst="bentConnector3">
              <a:avLst>
                <a:gd name="adj1" fmla="val 18243"/>
              </a:avLst>
            </a:prstGeom>
            <a:noFill/>
            <a:ln w="9525" cap="flat" cmpd="sng">
              <a:solidFill>
                <a:srgbClr val="5173C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Shape 2145"/>
            <p:cNvSpPr txBox="1"/>
            <p:nvPr/>
          </p:nvSpPr>
          <p:spPr>
            <a:xfrm>
              <a:off x="6497851" y="1151300"/>
              <a:ext cx="1402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205867"/>
                </a:buClr>
                <a:buSzPct val="25000"/>
              </a:pPr>
              <a:r>
                <a:rPr lang="en-US" sz="2100" dirty="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Customer Acquisition</a:t>
              </a:r>
            </a:p>
          </p:txBody>
        </p:sp>
        <p:sp>
          <p:nvSpPr>
            <p:cNvPr id="7" name="Shape 2146"/>
            <p:cNvSpPr txBox="1"/>
            <p:nvPr/>
          </p:nvSpPr>
          <p:spPr>
            <a:xfrm>
              <a:off x="6498105" y="1839505"/>
              <a:ext cx="1557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Direct and Indirect Channels</a:t>
              </a:r>
            </a:p>
          </p:txBody>
        </p:sp>
      </p:grpSp>
      <p:grpSp>
        <p:nvGrpSpPr>
          <p:cNvPr id="8" name="Shape 2147"/>
          <p:cNvGrpSpPr/>
          <p:nvPr/>
        </p:nvGrpSpPr>
        <p:grpSpPr>
          <a:xfrm>
            <a:off x="3901303" y="1451549"/>
            <a:ext cx="1824900" cy="1713900"/>
            <a:chOff x="3880983" y="1664907"/>
            <a:chExt cx="1824900" cy="1713900"/>
          </a:xfrm>
        </p:grpSpPr>
        <p:sp>
          <p:nvSpPr>
            <p:cNvPr id="9" name="Shape 2148"/>
            <p:cNvSpPr/>
            <p:nvPr/>
          </p:nvSpPr>
          <p:spPr>
            <a:xfrm>
              <a:off x="3880983" y="1664907"/>
              <a:ext cx="1824900" cy="1713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35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149"/>
            <p:cNvSpPr txBox="1"/>
            <p:nvPr/>
          </p:nvSpPr>
          <p:spPr>
            <a:xfrm>
              <a:off x="4032607" y="2305910"/>
              <a:ext cx="1564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</a:pPr>
              <a:r>
                <a:rPr lang="en-US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Customer</a:t>
              </a:r>
            </a:p>
          </p:txBody>
        </p:sp>
      </p:grpSp>
      <p:sp>
        <p:nvSpPr>
          <p:cNvPr id="11" name="Shape 2151"/>
          <p:cNvSpPr/>
          <p:nvPr/>
        </p:nvSpPr>
        <p:spPr>
          <a:xfrm rot="7371293">
            <a:off x="4008052" y="2073992"/>
            <a:ext cx="1627051" cy="2128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78" y="24460"/>
                </a:moveTo>
                <a:lnTo>
                  <a:pt x="14925" y="12707"/>
                </a:lnTo>
                <a:lnTo>
                  <a:pt x="0" y="393"/>
                </a:lnTo>
                <a:lnTo>
                  <a:pt x="9982" y="0"/>
                </a:lnTo>
                <a:cubicBezTo>
                  <a:pt x="70743" y="0"/>
                  <a:pt x="120000" y="38485"/>
                  <a:pt x="120000" y="85959"/>
                </a:cubicBezTo>
                <a:cubicBezTo>
                  <a:pt x="120000" y="96607"/>
                  <a:pt x="117521" y="106804"/>
                  <a:pt x="112857" y="116175"/>
                </a:cubicBezTo>
                <a:lnTo>
                  <a:pt x="92815" y="120000"/>
                </a:lnTo>
                <a:lnTo>
                  <a:pt x="86087" y="102631"/>
                </a:lnTo>
                <a:cubicBezTo>
                  <a:pt x="88265" y="97370"/>
                  <a:pt x="89285" y="91758"/>
                  <a:pt x="89285" y="85959"/>
                </a:cubicBezTo>
                <a:cubicBezTo>
                  <a:pt x="89285" y="51739"/>
                  <a:pt x="53780" y="23998"/>
                  <a:pt x="9982" y="23998"/>
                </a:cubicBezTo>
                <a:cubicBezTo>
                  <a:pt x="6833" y="23998"/>
                  <a:pt x="3726" y="24141"/>
                  <a:pt x="678" y="244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2153"/>
          <p:cNvGrpSpPr/>
          <p:nvPr/>
        </p:nvGrpSpPr>
        <p:grpSpPr>
          <a:xfrm>
            <a:off x="1330960" y="2839162"/>
            <a:ext cx="2399944" cy="1525811"/>
            <a:chOff x="1567310" y="3093156"/>
            <a:chExt cx="2144100" cy="1525811"/>
          </a:xfrm>
        </p:grpSpPr>
        <p:cxnSp>
          <p:nvCxnSpPr>
            <p:cNvPr id="13" name="Shape 2154"/>
            <p:cNvCxnSpPr/>
            <p:nvPr/>
          </p:nvCxnSpPr>
          <p:spPr>
            <a:xfrm rot="10800000" flipH="1">
              <a:off x="1627162" y="3435562"/>
              <a:ext cx="1801800" cy="392400"/>
            </a:xfrm>
            <a:prstGeom prst="bentConnector3">
              <a:avLst>
                <a:gd name="adj1" fmla="val 79141"/>
              </a:avLst>
            </a:prstGeom>
            <a:noFill/>
            <a:ln w="9525" cap="flat" cmpd="sng">
              <a:solidFill>
                <a:srgbClr val="5173C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Shape 2155"/>
            <p:cNvSpPr txBox="1"/>
            <p:nvPr/>
          </p:nvSpPr>
          <p:spPr>
            <a:xfrm>
              <a:off x="1573459" y="3093156"/>
              <a:ext cx="12786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>
                <a:buClr>
                  <a:srgbClr val="205867"/>
                </a:buClr>
                <a:buSzPct val="25000"/>
              </a:pPr>
              <a:r>
                <a:rPr lang="en-US" sz="2100" dirty="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Service &amp; </a:t>
              </a:r>
            </a:p>
            <a:p>
              <a:pPr>
                <a:buClr>
                  <a:srgbClr val="205867"/>
                </a:buClr>
                <a:buSzPct val="25000"/>
              </a:pPr>
              <a:r>
                <a:rPr lang="en-US" sz="2100" dirty="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</a:p>
          </p:txBody>
        </p:sp>
        <p:sp>
          <p:nvSpPr>
            <p:cNvPr id="15" name="Shape 2156"/>
            <p:cNvSpPr txBox="1"/>
            <p:nvPr/>
          </p:nvSpPr>
          <p:spPr>
            <a:xfrm>
              <a:off x="1567310" y="3834167"/>
              <a:ext cx="21441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Onboarding</a:t>
              </a:r>
            </a:p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User adoption</a:t>
              </a:r>
            </a:p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Lifecycle experience</a:t>
              </a:r>
            </a:p>
          </p:txBody>
        </p:sp>
      </p:grpSp>
      <p:sp>
        <p:nvSpPr>
          <p:cNvPr id="16" name="Shape 2150"/>
          <p:cNvSpPr/>
          <p:nvPr/>
        </p:nvSpPr>
        <p:spPr>
          <a:xfrm rot="250903">
            <a:off x="4692179" y="870985"/>
            <a:ext cx="1695012" cy="20406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82" y="0"/>
                </a:moveTo>
                <a:cubicBezTo>
                  <a:pt x="70743" y="0"/>
                  <a:pt x="120000" y="38458"/>
                  <a:pt x="120000" y="85898"/>
                </a:cubicBezTo>
                <a:cubicBezTo>
                  <a:pt x="120000" y="96635"/>
                  <a:pt x="117477" y="106911"/>
                  <a:pt x="112745" y="116349"/>
                </a:cubicBezTo>
                <a:lnTo>
                  <a:pt x="93188" y="120000"/>
                </a:lnTo>
                <a:lnTo>
                  <a:pt x="86413" y="102205"/>
                </a:lnTo>
                <a:cubicBezTo>
                  <a:pt x="88315" y="97024"/>
                  <a:pt x="89285" y="91550"/>
                  <a:pt x="89285" y="85898"/>
                </a:cubicBezTo>
                <a:cubicBezTo>
                  <a:pt x="89285" y="51702"/>
                  <a:pt x="53780" y="23981"/>
                  <a:pt x="9982" y="23981"/>
                </a:cubicBezTo>
                <a:cubicBezTo>
                  <a:pt x="6833" y="23981"/>
                  <a:pt x="3726" y="24124"/>
                  <a:pt x="678" y="24443"/>
                </a:cubicBezTo>
                <a:lnTo>
                  <a:pt x="14925" y="12698"/>
                </a:lnTo>
                <a:lnTo>
                  <a:pt x="0" y="393"/>
                </a:lnTo>
                <a:cubicBezTo>
                  <a:pt x="3284" y="118"/>
                  <a:pt x="6616" y="0"/>
                  <a:pt x="99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2159"/>
          <p:cNvSpPr/>
          <p:nvPr/>
        </p:nvSpPr>
        <p:spPr>
          <a:xfrm rot="14504552">
            <a:off x="3265172" y="830860"/>
            <a:ext cx="1612021" cy="214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12" y="116387"/>
                </a:moveTo>
                <a:lnTo>
                  <a:pt x="93487" y="120000"/>
                </a:lnTo>
                <a:lnTo>
                  <a:pt x="86602" y="101885"/>
                </a:lnTo>
                <a:cubicBezTo>
                  <a:pt x="88375" y="96838"/>
                  <a:pt x="89285" y="91522"/>
                  <a:pt x="89285" y="86039"/>
                </a:cubicBezTo>
                <a:cubicBezTo>
                  <a:pt x="89285" y="51787"/>
                  <a:pt x="53780" y="24020"/>
                  <a:pt x="9982" y="24020"/>
                </a:cubicBezTo>
                <a:cubicBezTo>
                  <a:pt x="6833" y="24020"/>
                  <a:pt x="3726" y="24164"/>
                  <a:pt x="678" y="24483"/>
                </a:cubicBezTo>
                <a:lnTo>
                  <a:pt x="14925" y="12718"/>
                </a:lnTo>
                <a:lnTo>
                  <a:pt x="0" y="394"/>
                </a:lnTo>
                <a:cubicBezTo>
                  <a:pt x="3284" y="118"/>
                  <a:pt x="6616" y="0"/>
                  <a:pt x="9982" y="0"/>
                </a:cubicBezTo>
                <a:cubicBezTo>
                  <a:pt x="70743" y="0"/>
                  <a:pt x="120000" y="38521"/>
                  <a:pt x="120000" y="86039"/>
                </a:cubicBezTo>
                <a:cubicBezTo>
                  <a:pt x="120000" y="96736"/>
                  <a:pt x="117503" y="106977"/>
                  <a:pt x="112812" y="116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2160"/>
          <p:cNvGrpSpPr/>
          <p:nvPr/>
        </p:nvGrpSpPr>
        <p:grpSpPr>
          <a:xfrm>
            <a:off x="1342969" y="1171852"/>
            <a:ext cx="2371987" cy="1419951"/>
            <a:chOff x="1393764" y="1314083"/>
            <a:chExt cx="2371986" cy="1419951"/>
          </a:xfrm>
        </p:grpSpPr>
        <p:sp>
          <p:nvSpPr>
            <p:cNvPr id="19" name="Shape 2161"/>
            <p:cNvSpPr txBox="1"/>
            <p:nvPr/>
          </p:nvSpPr>
          <p:spPr>
            <a:xfrm>
              <a:off x="1402858" y="1314170"/>
              <a:ext cx="1304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>
                <a:buClr>
                  <a:srgbClr val="205867"/>
                </a:buClr>
                <a:buSzPct val="25000"/>
              </a:pPr>
              <a:r>
                <a:rPr lang="en-US" sz="2100" dirty="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Marketing</a:t>
              </a:r>
            </a:p>
          </p:txBody>
        </p:sp>
        <p:sp>
          <p:nvSpPr>
            <p:cNvPr id="20" name="Shape 2162"/>
            <p:cNvSpPr txBox="1"/>
            <p:nvPr/>
          </p:nvSpPr>
          <p:spPr>
            <a:xfrm>
              <a:off x="1393764" y="1718234"/>
              <a:ext cx="1947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Brand </a:t>
              </a: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wareness</a:t>
              </a:r>
            </a:p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Demand </a:t>
              </a: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eneration</a:t>
              </a:r>
            </a:p>
            <a:p>
              <a:pPr marL="139691" indent="-139691">
                <a:buClr>
                  <a:schemeClr val="accent4"/>
                </a:buClr>
                <a:buSzPct val="100000"/>
                <a:buFont typeface="Arial"/>
                <a:buChar char="•"/>
              </a:pPr>
              <a:r>
                <a:rPr lang="en-US" sz="1500" dirty="0">
                  <a:latin typeface="Calibri"/>
                  <a:ea typeface="Calibri"/>
                  <a:cs typeface="Calibri"/>
                  <a:sym typeface="Calibri"/>
                </a:rPr>
                <a:t>Sales Enablement &amp; Customer Adoption</a:t>
              </a:r>
              <a:endParaRPr lang="en-US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Shape 2163"/>
            <p:cNvCxnSpPr/>
            <p:nvPr/>
          </p:nvCxnSpPr>
          <p:spPr>
            <a:xfrm rot="10800000" flipH="1">
              <a:off x="1504950" y="1314083"/>
              <a:ext cx="2260800" cy="406500"/>
            </a:xfrm>
            <a:prstGeom prst="bentConnector3">
              <a:avLst>
                <a:gd name="adj1" fmla="val 80336"/>
              </a:avLst>
            </a:prstGeom>
            <a:noFill/>
            <a:ln w="9525" cap="flat" cmpd="sng">
              <a:solidFill>
                <a:srgbClr val="5173C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9170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Doughnut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22814"/>
              </p:ext>
            </p:extLst>
          </p:nvPr>
        </p:nvGraphicFramePr>
        <p:xfrm>
          <a:off x="1376547" y="676756"/>
          <a:ext cx="6554107" cy="379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9618" y="285984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6341" y="28790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35578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Bar Chart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635003"/>
              </p:ext>
            </p:extLst>
          </p:nvPr>
        </p:nvGraphicFramePr>
        <p:xfrm>
          <a:off x="457200" y="790584"/>
          <a:ext cx="8229600" cy="3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7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2 Charts Side by Side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7203" y="1151339"/>
            <a:ext cx="4040188" cy="360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Comparison 1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2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3062921"/>
              </p:ext>
            </p:extLst>
          </p:nvPr>
        </p:nvGraphicFramePr>
        <p:xfrm>
          <a:off x="457203" y="1517655"/>
          <a:ext cx="4040188" cy="296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4645034" y="1151344"/>
            <a:ext cx="4041775" cy="3607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Comparison 2</a:t>
            </a:r>
          </a:p>
        </p:txBody>
      </p:sp>
      <p:graphicFrame>
        <p:nvGraphicFramePr>
          <p:cNvPr id="7" name="Content Placeholder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35189772"/>
              </p:ext>
            </p:extLst>
          </p:nvPr>
        </p:nvGraphicFramePr>
        <p:xfrm>
          <a:off x="4645034" y="1517660"/>
          <a:ext cx="4041775" cy="296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2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Title Page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6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Treatment Example</a:t>
            </a:r>
            <a:endParaRPr lang="en-US" dirty="0"/>
          </a:p>
        </p:txBody>
      </p:sp>
      <p:sp>
        <p:nvSpPr>
          <p:cNvPr id="7" name="Shape 422"/>
          <p:cNvSpPr/>
          <p:nvPr/>
        </p:nvSpPr>
        <p:spPr>
          <a:xfrm>
            <a:off x="1986549" y="987425"/>
            <a:ext cx="1736400" cy="30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23"/>
          <p:cNvSpPr/>
          <p:nvPr/>
        </p:nvSpPr>
        <p:spPr>
          <a:xfrm>
            <a:off x="3722949" y="987425"/>
            <a:ext cx="1736400" cy="3016200"/>
          </a:xfrm>
          <a:prstGeom prst="rect">
            <a:avLst/>
          </a:prstGeom>
          <a:solidFill>
            <a:srgbClr val="339B8F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24"/>
          <p:cNvSpPr/>
          <p:nvPr/>
        </p:nvSpPr>
        <p:spPr>
          <a:xfrm>
            <a:off x="5459358" y="987425"/>
            <a:ext cx="1736399" cy="30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425"/>
          <p:cNvSpPr/>
          <p:nvPr/>
        </p:nvSpPr>
        <p:spPr>
          <a:xfrm>
            <a:off x="7195749" y="987425"/>
            <a:ext cx="1736400" cy="301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26"/>
          <p:cNvSpPr/>
          <p:nvPr/>
        </p:nvSpPr>
        <p:spPr>
          <a:xfrm>
            <a:off x="250149" y="987425"/>
            <a:ext cx="1736400" cy="301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429"/>
          <p:cNvSpPr txBox="1"/>
          <p:nvPr/>
        </p:nvSpPr>
        <p:spPr>
          <a:xfrm>
            <a:off x="1986561" y="1822425"/>
            <a:ext cx="1736399" cy="12138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Conferencing</a:t>
            </a:r>
          </a:p>
        </p:txBody>
      </p:sp>
      <p:sp>
        <p:nvSpPr>
          <p:cNvPr id="14" name="Shape 431"/>
          <p:cNvSpPr txBox="1"/>
          <p:nvPr/>
        </p:nvSpPr>
        <p:spPr>
          <a:xfrm>
            <a:off x="1986551" y="2682925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VO Meetings 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HD Video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Global Collaboration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</a:p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432"/>
          <p:cNvSpPr txBox="1"/>
          <p:nvPr/>
        </p:nvSpPr>
        <p:spPr>
          <a:xfrm>
            <a:off x="251025" y="2712411"/>
            <a:ext cx="1736400" cy="829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HD Audio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WiFi/4G Continuity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Hot Desk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Barge-Monitor-Whisper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Mobile UX</a:t>
            </a:r>
          </a:p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433"/>
          <p:cNvSpPr txBox="1"/>
          <p:nvPr/>
        </p:nvSpPr>
        <p:spPr>
          <a:xfrm>
            <a:off x="5459358" y="1831589"/>
            <a:ext cx="1736399" cy="11955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 of Business</a:t>
            </a:r>
          </a:p>
        </p:txBody>
      </p:sp>
      <p:sp>
        <p:nvSpPr>
          <p:cNvPr id="17" name="Shape 434"/>
          <p:cNvSpPr txBox="1"/>
          <p:nvPr/>
        </p:nvSpPr>
        <p:spPr>
          <a:xfrm>
            <a:off x="5459345" y="2685777"/>
            <a:ext cx="1736400" cy="3813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EasyContactNow</a:t>
            </a:r>
          </a:p>
        </p:txBody>
      </p:sp>
      <p:pic>
        <p:nvPicPr>
          <p:cNvPr id="18" name="Shape 4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3172" y="1369268"/>
            <a:ext cx="939048" cy="802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Shape 436"/>
          <p:cNvGrpSpPr/>
          <p:nvPr/>
        </p:nvGrpSpPr>
        <p:grpSpPr>
          <a:xfrm>
            <a:off x="237905" y="3874873"/>
            <a:ext cx="8693400" cy="536100"/>
            <a:chOff x="237905" y="3646268"/>
            <a:chExt cx="8693400" cy="536100"/>
          </a:xfrm>
        </p:grpSpPr>
        <p:sp>
          <p:nvSpPr>
            <p:cNvPr id="20" name="Shape 437"/>
            <p:cNvSpPr/>
            <p:nvPr/>
          </p:nvSpPr>
          <p:spPr>
            <a:xfrm>
              <a:off x="237905" y="3646268"/>
              <a:ext cx="8693400" cy="536100"/>
            </a:xfrm>
            <a:prstGeom prst="leftRightArrow">
              <a:avLst>
                <a:gd name="adj1" fmla="val 63848"/>
                <a:gd name="adj2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lIns="51425" tIns="51425" rIns="51425" bIns="51425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438"/>
            <p:cNvSpPr txBox="1"/>
            <p:nvPr/>
          </p:nvSpPr>
          <p:spPr>
            <a:xfrm>
              <a:off x="580950" y="3657689"/>
              <a:ext cx="7982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25700" rIns="51425" bIns="2570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One Platform: Security, Reliability, Single Sign-On (SSO), Global Expansion</a:t>
              </a:r>
            </a:p>
          </p:txBody>
        </p:sp>
      </p:grpSp>
      <p:sp>
        <p:nvSpPr>
          <p:cNvPr id="22" name="Shape 439"/>
          <p:cNvSpPr txBox="1"/>
          <p:nvPr/>
        </p:nvSpPr>
        <p:spPr>
          <a:xfrm>
            <a:off x="271103" y="1995977"/>
            <a:ext cx="1736400" cy="8667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Voice &amp; UC</a:t>
            </a:r>
          </a:p>
        </p:txBody>
      </p:sp>
      <p:sp>
        <p:nvSpPr>
          <p:cNvPr id="23" name="Shape 440"/>
          <p:cNvSpPr txBox="1"/>
          <p:nvPr/>
        </p:nvSpPr>
        <p:spPr>
          <a:xfrm>
            <a:off x="3722949" y="1822425"/>
            <a:ext cx="1736400" cy="12138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Center</a:t>
            </a:r>
          </a:p>
        </p:txBody>
      </p:sp>
      <p:sp>
        <p:nvSpPr>
          <p:cNvPr id="25" name="Shape 442"/>
          <p:cNvSpPr txBox="1"/>
          <p:nvPr/>
        </p:nvSpPr>
        <p:spPr>
          <a:xfrm>
            <a:off x="3722949" y="2712425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Expert Connect (UC/CC)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Multi-Chat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Quality Mgmt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CoBrowse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Global CC</a:t>
            </a:r>
          </a:p>
          <a:p>
            <a:pPr algn="ctr"/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443"/>
          <p:cNvSpPr txBox="1"/>
          <p:nvPr/>
        </p:nvSpPr>
        <p:spPr>
          <a:xfrm>
            <a:off x="7195749" y="1822437"/>
            <a:ext cx="1736400" cy="12138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</a:p>
        </p:txBody>
      </p:sp>
      <p:pic>
        <p:nvPicPr>
          <p:cNvPr id="27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2672" y="1295584"/>
            <a:ext cx="1074789" cy="8925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445"/>
          <p:cNvSpPr txBox="1"/>
          <p:nvPr/>
        </p:nvSpPr>
        <p:spPr>
          <a:xfrm>
            <a:off x="7194871" y="2712425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Enhanced VO Call Analytics</a:t>
            </a:r>
          </a:p>
          <a:p>
            <a:pPr algn="ctr"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VCC Analytics / Dashboards</a:t>
            </a:r>
          </a:p>
        </p:txBody>
      </p:sp>
      <p:pic>
        <p:nvPicPr>
          <p:cNvPr id="29" name="Shape 4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427" y="1636793"/>
            <a:ext cx="727800" cy="5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4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451" y="1210904"/>
            <a:ext cx="806700" cy="8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p_woma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07" y="1295577"/>
            <a:ext cx="850900" cy="876300"/>
          </a:xfrm>
          <a:prstGeom prst="rect">
            <a:avLst/>
          </a:prstGeom>
        </p:spPr>
      </p:pic>
      <p:pic>
        <p:nvPicPr>
          <p:cNvPr id="4" name="Picture 3" descr="Conferenc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41" y="1194533"/>
            <a:ext cx="1431665" cy="1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88"/>
          <p:cNvSpPr/>
          <p:nvPr/>
        </p:nvSpPr>
        <p:spPr>
          <a:xfrm>
            <a:off x="409203" y="1190462"/>
            <a:ext cx="4132500" cy="317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Chart and Highlight Banner</a:t>
            </a:r>
            <a:endParaRPr lang="en-US" dirty="0"/>
          </a:p>
        </p:txBody>
      </p:sp>
      <p:pic>
        <p:nvPicPr>
          <p:cNvPr id="6" name="Shape 15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2249" y="1555618"/>
            <a:ext cx="1190400" cy="71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160" y="2587537"/>
            <a:ext cx="769800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263" y="1401425"/>
            <a:ext cx="1227300" cy="10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5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6263" y="3283301"/>
            <a:ext cx="1152300" cy="8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5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0600" y="1442787"/>
            <a:ext cx="1190400" cy="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595"/>
          <p:cNvPicPr preferRelativeResize="0"/>
          <p:nvPr/>
        </p:nvPicPr>
        <p:blipFill rotWithShape="1">
          <a:blip r:embed="rId7">
            <a:alphaModFix/>
          </a:blip>
          <a:srcRect l="2629" b="26616"/>
          <a:stretch/>
        </p:blipFill>
        <p:spPr>
          <a:xfrm>
            <a:off x="7222833" y="1498811"/>
            <a:ext cx="1276800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2863" y="2970661"/>
            <a:ext cx="1645800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5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09727" y="2906365"/>
            <a:ext cx="1414800" cy="4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5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29100" y="2730925"/>
            <a:ext cx="1386600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3011" y="2244668"/>
            <a:ext cx="1488267" cy="35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4915" y="3533947"/>
            <a:ext cx="1911443" cy="4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60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603" y="3586763"/>
            <a:ext cx="1207175" cy="22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60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36233" y="3535317"/>
            <a:ext cx="985663" cy="3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60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53824" y="1672917"/>
            <a:ext cx="769800" cy="55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605"/>
          <p:cNvSpPr txBox="1"/>
          <p:nvPr/>
        </p:nvSpPr>
        <p:spPr>
          <a:xfrm>
            <a:off x="12" y="4236487"/>
            <a:ext cx="9144000" cy="3973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  <a:buSzPct val="25000"/>
            </a:pP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point of slide goes here</a:t>
            </a:r>
          </a:p>
        </p:txBody>
      </p:sp>
      <p:pic>
        <p:nvPicPr>
          <p:cNvPr id="21" name="Shape 16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65068" y="2176287"/>
            <a:ext cx="14382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607"/>
          <p:cNvSpPr txBox="1"/>
          <p:nvPr/>
        </p:nvSpPr>
        <p:spPr>
          <a:xfrm>
            <a:off x="406203" y="911662"/>
            <a:ext cx="4132500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Customers</a:t>
            </a:r>
          </a:p>
        </p:txBody>
      </p:sp>
      <p:sp>
        <p:nvSpPr>
          <p:cNvPr id="23" name="Shape 1608"/>
          <p:cNvSpPr txBox="1"/>
          <p:nvPr/>
        </p:nvSpPr>
        <p:spPr>
          <a:xfrm>
            <a:off x="4582544" y="911662"/>
            <a:ext cx="4105656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Partners</a:t>
            </a:r>
          </a:p>
        </p:txBody>
      </p:sp>
      <p:pic>
        <p:nvPicPr>
          <p:cNvPr id="24" name="Shape 160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7553" y="2702011"/>
            <a:ext cx="1207175" cy="33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3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Boxed Text Example</a:t>
            </a:r>
            <a:endParaRPr lang="en-US" dirty="0"/>
          </a:p>
        </p:txBody>
      </p:sp>
      <p:sp>
        <p:nvSpPr>
          <p:cNvPr id="4" name="Shape 326"/>
          <p:cNvSpPr/>
          <p:nvPr/>
        </p:nvSpPr>
        <p:spPr>
          <a:xfrm>
            <a:off x="2822951" y="1080877"/>
            <a:ext cx="3005100" cy="37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Shape 327"/>
          <p:cNvSpPr/>
          <p:nvPr/>
        </p:nvSpPr>
        <p:spPr>
          <a:xfrm>
            <a:off x="2822951" y="1080877"/>
            <a:ext cx="3005100" cy="321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Shape 328"/>
          <p:cNvSpPr txBox="1"/>
          <p:nvPr/>
        </p:nvSpPr>
        <p:spPr>
          <a:xfrm>
            <a:off x="2916623" y="1069562"/>
            <a:ext cx="2832603" cy="330171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Enterprise Grade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7" name="Shape 329"/>
          <p:cNvSpPr/>
          <p:nvPr/>
        </p:nvSpPr>
        <p:spPr>
          <a:xfrm>
            <a:off x="273551" y="1080877"/>
            <a:ext cx="2368500" cy="37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Shape 330"/>
          <p:cNvSpPr/>
          <p:nvPr/>
        </p:nvSpPr>
        <p:spPr>
          <a:xfrm>
            <a:off x="273551" y="1080877"/>
            <a:ext cx="2368500" cy="321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336"/>
          <p:cNvSpPr txBox="1"/>
          <p:nvPr/>
        </p:nvSpPr>
        <p:spPr>
          <a:xfrm>
            <a:off x="340307" y="1074909"/>
            <a:ext cx="2234984" cy="3735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Product Portfolio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12" name="Shape 337"/>
          <p:cNvSpPr/>
          <p:nvPr/>
        </p:nvSpPr>
        <p:spPr>
          <a:xfrm>
            <a:off x="6008927" y="1080877"/>
            <a:ext cx="2860500" cy="37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338"/>
          <p:cNvSpPr/>
          <p:nvPr/>
        </p:nvSpPr>
        <p:spPr>
          <a:xfrm>
            <a:off x="6008951" y="1080877"/>
            <a:ext cx="2860500" cy="321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339"/>
          <p:cNvSpPr txBox="1"/>
          <p:nvPr/>
        </p:nvSpPr>
        <p:spPr>
          <a:xfrm>
            <a:off x="6008903" y="1038032"/>
            <a:ext cx="2860524" cy="410383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Tools for Global Delivery &amp; Scale</a:t>
            </a:r>
          </a:p>
        </p:txBody>
      </p:sp>
      <p:sp>
        <p:nvSpPr>
          <p:cNvPr id="16" name="Shape 341"/>
          <p:cNvSpPr/>
          <p:nvPr/>
        </p:nvSpPr>
        <p:spPr>
          <a:xfrm>
            <a:off x="6922151" y="1628001"/>
            <a:ext cx="1034100" cy="103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7" name="Shape 3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266" y="1809689"/>
            <a:ext cx="723805" cy="62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343"/>
          <p:cNvGrpSpPr/>
          <p:nvPr/>
        </p:nvGrpSpPr>
        <p:grpSpPr>
          <a:xfrm>
            <a:off x="3794303" y="1628001"/>
            <a:ext cx="1034100" cy="1034100"/>
            <a:chOff x="3794300" y="1628000"/>
            <a:chExt cx="1034100" cy="1034100"/>
          </a:xfrm>
          <a:solidFill>
            <a:schemeClr val="accent1"/>
          </a:solidFill>
        </p:grpSpPr>
        <p:sp>
          <p:nvSpPr>
            <p:cNvPr id="19" name="Shape 344"/>
            <p:cNvSpPr/>
            <p:nvPr/>
          </p:nvSpPr>
          <p:spPr>
            <a:xfrm>
              <a:off x="3794300" y="1628000"/>
              <a:ext cx="1034100" cy="1034100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0" name="Shape 3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5887" y="1788204"/>
              <a:ext cx="570937" cy="71368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1" name="Shape 346"/>
          <p:cNvGrpSpPr/>
          <p:nvPr/>
        </p:nvGrpSpPr>
        <p:grpSpPr>
          <a:xfrm>
            <a:off x="940751" y="1628001"/>
            <a:ext cx="1034100" cy="1034100"/>
            <a:chOff x="940750" y="1628000"/>
            <a:chExt cx="1034100" cy="1034100"/>
          </a:xfrm>
          <a:solidFill>
            <a:schemeClr val="accent2"/>
          </a:solidFill>
        </p:grpSpPr>
        <p:sp>
          <p:nvSpPr>
            <p:cNvPr id="22" name="Shape 347"/>
            <p:cNvSpPr/>
            <p:nvPr/>
          </p:nvSpPr>
          <p:spPr>
            <a:xfrm>
              <a:off x="940750" y="1628000"/>
              <a:ext cx="1034100" cy="1034100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3" name="Shape 3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1125" y="1858225"/>
              <a:ext cx="793349" cy="56927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4" name="Shape 333"/>
          <p:cNvSpPr txBox="1"/>
          <p:nvPr/>
        </p:nvSpPr>
        <p:spPr>
          <a:xfrm>
            <a:off x="2867365" y="2479653"/>
            <a:ext cx="2960695" cy="13605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PBX Scale (10k+ seats) &amp; Clustering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End-to-End Call Quality SLA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Big Data &amp; Predictive Analytics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Global Corporate Directory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Microsoft S4B Integration</a:t>
            </a:r>
          </a:p>
        </p:txBody>
      </p:sp>
      <p:sp>
        <p:nvSpPr>
          <p:cNvPr id="25" name="Shape 334"/>
          <p:cNvSpPr txBox="1"/>
          <p:nvPr/>
        </p:nvSpPr>
        <p:spPr>
          <a:xfrm>
            <a:off x="6053338" y="2479653"/>
            <a:ext cx="2816095" cy="13605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Automated Network Assessment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Bulk User Configuration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Number Management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Carrier Monitoring &amp; Assessment</a:t>
            </a:r>
          </a:p>
        </p:txBody>
      </p:sp>
      <p:sp>
        <p:nvSpPr>
          <p:cNvPr id="26" name="Shape 335"/>
          <p:cNvSpPr txBox="1"/>
          <p:nvPr/>
        </p:nvSpPr>
        <p:spPr>
          <a:xfrm>
            <a:off x="317955" y="2479661"/>
            <a:ext cx="2324096" cy="1815116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HD Audio and Video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Hot Desk &amp; Barge-</a:t>
            </a:r>
            <a:br>
              <a:rPr lang="en-US" sz="1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Monitor-Whisper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Quality Management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Co-Browse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EasyContactNow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21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0"/>
          <p:cNvSpPr txBox="1"/>
          <p:nvPr/>
        </p:nvSpPr>
        <p:spPr>
          <a:xfrm>
            <a:off x="5493075" y="2699377"/>
            <a:ext cx="3574800" cy="13605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Four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 that is 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bullet is also longer and wraps to two lines</a:t>
            </a:r>
          </a:p>
          <a:p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71"/>
          <p:cNvSpPr txBox="1"/>
          <p:nvPr/>
        </p:nvSpPr>
        <p:spPr>
          <a:xfrm>
            <a:off x="5525256" y="724284"/>
            <a:ext cx="3044699" cy="1926423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Two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 that is longer and wraps to several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A bullet example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bullet is also longer and wraps to two lines</a:t>
            </a:r>
          </a:p>
        </p:txBody>
      </p:sp>
      <p:sp>
        <p:nvSpPr>
          <p:cNvPr id="21" name="Shape 372"/>
          <p:cNvSpPr txBox="1"/>
          <p:nvPr/>
        </p:nvSpPr>
        <p:spPr>
          <a:xfrm>
            <a:off x="992987" y="2699377"/>
            <a:ext cx="3448500" cy="13605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Three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 that is 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Layout Example</a:t>
            </a:r>
            <a:endParaRPr lang="en-US" dirty="0"/>
          </a:p>
        </p:txBody>
      </p:sp>
      <p:cxnSp>
        <p:nvCxnSpPr>
          <p:cNvPr id="5" name="Shape 356"/>
          <p:cNvCxnSpPr/>
          <p:nvPr/>
        </p:nvCxnSpPr>
        <p:spPr>
          <a:xfrm>
            <a:off x="4566900" y="858901"/>
            <a:ext cx="10200" cy="34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357"/>
          <p:cNvCxnSpPr/>
          <p:nvPr/>
        </p:nvCxnSpPr>
        <p:spPr>
          <a:xfrm rot="10800000" flipH="1">
            <a:off x="1228800" y="2683401"/>
            <a:ext cx="6686400" cy="2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Shape 3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9531" y="2912008"/>
            <a:ext cx="800699" cy="7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533" y="858915"/>
            <a:ext cx="781449" cy="61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25" y="2912003"/>
            <a:ext cx="918475" cy="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3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954" y="890103"/>
            <a:ext cx="781449" cy="7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72"/>
          <p:cNvSpPr txBox="1"/>
          <p:nvPr/>
        </p:nvSpPr>
        <p:spPr>
          <a:xfrm>
            <a:off x="1128603" y="786751"/>
            <a:ext cx="3448500" cy="1863951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One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 that is 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1400" dirty="0">
                <a:ea typeface="Calibri"/>
                <a:cs typeface="Calibri"/>
                <a:sym typeface="Calibri"/>
              </a:rPr>
              <a:t>bullet is also 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A bullet example</a:t>
            </a:r>
          </a:p>
          <a:p>
            <a:pPr marL="215884">
              <a:buClr>
                <a:schemeClr val="accent4"/>
              </a:buClr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8x8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8723" y="676755"/>
            <a:ext cx="4003040" cy="3966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09" y="1627136"/>
            <a:ext cx="3205831" cy="20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49265" y="1450972"/>
            <a:ext cx="5418139" cy="285751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For tips, updates and the latest information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449265" y="1736723"/>
            <a:ext cx="5418139" cy="285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9728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b="0" i="0" kern="1200" baseline="0">
                <a:solidFill>
                  <a:srgbClr val="161616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52709" y="1963986"/>
            <a:ext cx="3406775" cy="369332"/>
            <a:chOff x="935574" y="2416510"/>
            <a:chExt cx="3407956" cy="370367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74" y="2467310"/>
              <a:ext cx="255368" cy="25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21470" y="2416510"/>
              <a:ext cx="3022060" cy="370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8x8.com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24133" y="2387862"/>
            <a:ext cx="3409951" cy="369332"/>
            <a:chOff x="933529" y="2916682"/>
            <a:chExt cx="3410001" cy="370362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29" y="2995904"/>
              <a:ext cx="259458" cy="21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20885" y="2916682"/>
              <a:ext cx="3022645" cy="370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@8x8</a:t>
              </a: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98741" y="2811728"/>
            <a:ext cx="3335339" cy="369332"/>
            <a:chOff x="1008432" y="3504101"/>
            <a:chExt cx="3335098" cy="370362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432" y="3582572"/>
              <a:ext cx="109653" cy="212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21147" y="3504101"/>
              <a:ext cx="3022383" cy="370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facebook.com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/8x8Inc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505079" y="3659460"/>
            <a:ext cx="3429000" cy="369332"/>
            <a:chOff x="913808" y="5270528"/>
            <a:chExt cx="3429722" cy="370362"/>
          </a:xfrm>
        </p:grpSpPr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08" y="5348444"/>
              <a:ext cx="298901" cy="2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320294" y="5270528"/>
              <a:ext cx="3023236" cy="370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youtube.com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/8x8Inc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541591" y="3235585"/>
            <a:ext cx="3392488" cy="369332"/>
            <a:chOff x="950546" y="4104685"/>
            <a:chExt cx="3392984" cy="370363"/>
          </a:xfrm>
        </p:grpSpPr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546" y="4169991"/>
              <a:ext cx="225424" cy="21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20488" y="4104685"/>
              <a:ext cx="3023042" cy="3703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linkedin.com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/company/8x8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98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5761" y="-6206"/>
            <a:ext cx="8786195" cy="4663671"/>
            <a:chOff x="365760" y="-6209"/>
            <a:chExt cx="8786194" cy="4663671"/>
          </a:xfrm>
        </p:grpSpPr>
        <p:sp>
          <p:nvSpPr>
            <p:cNvPr id="20" name="Rectangle 19"/>
            <p:cNvSpPr/>
            <p:nvPr/>
          </p:nvSpPr>
          <p:spPr>
            <a:xfrm>
              <a:off x="365760" y="4448396"/>
              <a:ext cx="2112745" cy="209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FadeMeet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036" y="-6209"/>
              <a:ext cx="6953918" cy="464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First item is bullet one</a:t>
            </a:r>
          </a:p>
          <a:p>
            <a:pPr fontAlgn="base"/>
            <a:r>
              <a:rPr lang="en-US" sz="2400" dirty="0"/>
              <a:t>Second item is bullet two</a:t>
            </a:r>
          </a:p>
          <a:p>
            <a:pPr fontAlgn="base"/>
            <a:r>
              <a:rPr lang="en-US" sz="2400" dirty="0"/>
              <a:t>Next agenda item is bullet three</a:t>
            </a:r>
          </a:p>
          <a:p>
            <a:pPr fontAlgn="base"/>
            <a:r>
              <a:rPr lang="en-US" sz="2400" dirty="0"/>
              <a:t>Fourth agenda item</a:t>
            </a:r>
          </a:p>
          <a:p>
            <a:pPr fontAlgn="base"/>
            <a:r>
              <a:rPr lang="en-US" sz="2400" dirty="0"/>
              <a:t>Add another agenda item here</a:t>
            </a:r>
          </a:p>
          <a:p>
            <a:pPr fontAlgn="base"/>
            <a:r>
              <a:rPr lang="en-US" sz="2400" dirty="0"/>
              <a:t>Bullet with longer and final agenda item</a:t>
            </a:r>
          </a:p>
        </p:txBody>
      </p:sp>
    </p:spTree>
    <p:extLst>
      <p:ext uri="{BB962C8B-B14F-4D97-AF65-F5344CB8AC3E}">
        <p14:creationId xmlns:p14="http://schemas.microsoft.com/office/powerpoint/2010/main" val="264483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1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Washed Image Treatment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597345"/>
            <a:ext cx="4051148" cy="1268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Place your image on a blank slide and then select it. </a:t>
            </a:r>
            <a:br>
              <a:rPr lang="en-US" sz="1400" dirty="0" smtClean="0"/>
            </a:br>
            <a:r>
              <a:rPr lang="en-US" sz="1400" dirty="0" smtClean="0"/>
              <a:t>In the menu, go to: </a:t>
            </a:r>
          </a:p>
          <a:p>
            <a:pPr marL="0" indent="0">
              <a:buNone/>
            </a:pPr>
            <a:r>
              <a:rPr lang="en-US" sz="1400" dirty="0" smtClean="0"/>
              <a:t>Format Picture &gt; Recolor and select </a:t>
            </a:r>
            <a:r>
              <a:rPr lang="en-US" sz="1400" b="1" dirty="0" smtClean="0"/>
              <a:t>Accent 3 Light </a:t>
            </a:r>
          </a:p>
        </p:txBody>
      </p:sp>
      <p:pic>
        <p:nvPicPr>
          <p:cNvPr id="6" name="Picture 5" descr="ipad_tablet_man_glas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2" y="1802939"/>
            <a:ext cx="3908887" cy="2605924"/>
          </a:xfrm>
          <a:prstGeom prst="rect">
            <a:avLst/>
          </a:prstGeom>
        </p:spPr>
      </p:pic>
      <p:pic>
        <p:nvPicPr>
          <p:cNvPr id="5" name="Picture 4" descr="ipad_tablet_man_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1" y="66964"/>
            <a:ext cx="2292125" cy="1528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6432" y="3048071"/>
            <a:ext cx="3908887" cy="13607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7066" y="1418778"/>
            <a:ext cx="4623620" cy="2671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SzPct val="90000"/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Lucida Grande"/>
              <a:buChar char="–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smtClean="0"/>
              <a:t>For a faded image technique </a:t>
            </a:r>
            <a:r>
              <a:rPr lang="en-US" sz="1400" dirty="0" smtClean="0"/>
              <a:t>(where left side is more faded </a:t>
            </a:r>
            <a:br>
              <a:rPr lang="en-US" sz="1400" dirty="0" smtClean="0"/>
            </a:br>
            <a:r>
              <a:rPr lang="en-US" sz="1400" dirty="0" smtClean="0"/>
              <a:t>than the right so text shows better)</a:t>
            </a:r>
          </a:p>
          <a:p>
            <a:pPr marL="182880" indent="-182880">
              <a:buClrTx/>
              <a:buFont typeface="Arial"/>
              <a:buAutoNum type="arabicPeriod"/>
            </a:pPr>
            <a:r>
              <a:rPr lang="en-US" sz="1400" dirty="0"/>
              <a:t>C</a:t>
            </a:r>
            <a:r>
              <a:rPr lang="en-US" sz="1400" dirty="0" smtClean="0"/>
              <a:t>opy the rectangle from the image at right</a:t>
            </a:r>
            <a:br>
              <a:rPr lang="en-US" sz="1400" dirty="0" smtClean="0"/>
            </a:br>
            <a:r>
              <a:rPr lang="en-US" sz="1400" dirty="0" smtClean="0"/>
              <a:t>then place it over your image &amp; resize</a:t>
            </a:r>
            <a:br>
              <a:rPr lang="en-US" sz="1400" dirty="0" smtClean="0"/>
            </a:br>
            <a:r>
              <a:rPr lang="en-US" sz="1400" b="1" dirty="0" smtClean="0"/>
              <a:t>OR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Draw a white rectangle on top of your image </a:t>
            </a:r>
            <a:br>
              <a:rPr lang="en-US" sz="1400" dirty="0" smtClean="0"/>
            </a:br>
            <a:r>
              <a:rPr lang="en-US" sz="1400" dirty="0" smtClean="0"/>
              <a:t>Select it, then right click and select </a:t>
            </a:r>
            <a:r>
              <a:rPr lang="en-US" sz="1400" b="1" dirty="0" smtClean="0"/>
              <a:t>Format Shape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Line = </a:t>
            </a:r>
            <a:r>
              <a:rPr lang="en-US" sz="1400" b="1" dirty="0" smtClean="0"/>
              <a:t>No Line</a:t>
            </a:r>
            <a:r>
              <a:rPr lang="en-US" sz="1400" dirty="0" smtClean="0"/>
              <a:t>, Shadow = </a:t>
            </a:r>
            <a:r>
              <a:rPr lang="en-US" sz="1400" b="1" dirty="0" smtClean="0"/>
              <a:t>No Shadow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Then select </a:t>
            </a:r>
            <a:r>
              <a:rPr lang="en-US" sz="1400" b="1" dirty="0" smtClean="0"/>
              <a:t>Fill</a:t>
            </a:r>
            <a:r>
              <a:rPr lang="en-US" sz="1400" dirty="0" smtClean="0"/>
              <a:t> &gt; </a:t>
            </a:r>
            <a:r>
              <a:rPr lang="en-US" sz="1400" b="1" dirty="0" smtClean="0"/>
              <a:t>Gradient</a:t>
            </a:r>
            <a:r>
              <a:rPr lang="en-US" sz="1400" dirty="0" smtClean="0"/>
              <a:t>, Style = </a:t>
            </a:r>
            <a:r>
              <a:rPr lang="en-US" sz="1400" b="1" dirty="0" smtClean="0"/>
              <a:t>Linear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For the Color and Transparency, select the right slider adjuster and change its transparency to 65%  </a:t>
            </a:r>
          </a:p>
          <a:p>
            <a:pPr marL="182880" indent="-182880">
              <a:buClrTx/>
              <a:buFont typeface="Arial"/>
              <a:buAutoNum type="arabicPeriod"/>
            </a:pPr>
            <a:r>
              <a:rPr lang="en-US" sz="1400" dirty="0" smtClean="0"/>
              <a:t>Then capture the image as a screen grab, save and use as background 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6522" y="1320807"/>
            <a:ext cx="158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258" y="2774104"/>
            <a:ext cx="158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Recolored image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6432" y="4101086"/>
            <a:ext cx="26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faded rectangle on top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502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0651"/>
            <a:ext cx="9143998" cy="4087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54"/>
          <p:cNvSpPr txBox="1"/>
          <p:nvPr/>
        </p:nvSpPr>
        <p:spPr>
          <a:xfrm>
            <a:off x="588551" y="1290122"/>
            <a:ext cx="7719300" cy="247440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lvl="0" algn="ctr">
              <a:lnSpc>
                <a:spcPct val="130000"/>
              </a:lnSpc>
              <a:buSzPct val="25000"/>
            </a:pPr>
            <a:r>
              <a:rPr lang="en-US" sz="25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Reinvent business communications with the power of the cloud to deliver one continuous experience that changes the way companies communicate globally. </a:t>
            </a:r>
            <a:endParaRPr lang="en-US" sz="25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407067" y="2"/>
            <a:ext cx="8229600" cy="6767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8x8 Mission</a:t>
            </a:r>
          </a:p>
        </p:txBody>
      </p:sp>
    </p:spTree>
    <p:extLst>
      <p:ext uri="{BB962C8B-B14F-4D97-AF65-F5344CB8AC3E}">
        <p14:creationId xmlns:p14="http://schemas.microsoft.com/office/powerpoint/2010/main" val="181696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oodCellCall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87" y="373029"/>
            <a:ext cx="2654020" cy="477047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This sample has the footer text removed</a:t>
            </a:r>
          </a:p>
          <a:p>
            <a:pPr lvl="2"/>
            <a:r>
              <a:rPr lang="en-US" dirty="0" smtClean="0"/>
              <a:t>Image bleeds off the bottom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</p:spTree>
    <p:extLst>
      <p:ext uri="{BB962C8B-B14F-4D97-AF65-F5344CB8AC3E}">
        <p14:creationId xmlns:p14="http://schemas.microsoft.com/office/powerpoint/2010/main" val="290537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smtClean="0"/>
              <a:t>Category Sections 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1067236" y="392326"/>
            <a:ext cx="1074589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5400000">
            <a:off x="5182035" y="-1327547"/>
            <a:ext cx="1074589" cy="5834670"/>
          </a:xfrm>
          <a:prstGeom prst="round2SameRect">
            <a:avLst>
              <a:gd name="adj1" fmla="val 137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067" y="1331832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4395" y="1093834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1067236" y="1559622"/>
            <a:ext cx="1074589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5182040" y="-160248"/>
            <a:ext cx="1074589" cy="5834671"/>
          </a:xfrm>
          <a:prstGeom prst="round2SameRect">
            <a:avLst>
              <a:gd name="adj1" fmla="val 964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065" y="2483080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4393" y="2261130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1067236" y="2729574"/>
            <a:ext cx="1074589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5182039" y="1009711"/>
            <a:ext cx="1074589" cy="583467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064" y="3626479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4392" y="3431082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</p:spTree>
    <p:extLst>
      <p:ext uri="{BB962C8B-B14F-4D97-AF65-F5344CB8AC3E}">
        <p14:creationId xmlns:p14="http://schemas.microsoft.com/office/powerpoint/2010/main" val="11310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9" y="1"/>
            <a:ext cx="6399019" cy="4636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Column with Image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Second bullet listed here</a:t>
            </a:r>
          </a:p>
          <a:p>
            <a:pPr lvl="2"/>
            <a:r>
              <a:rPr lang="en-US" dirty="0" smtClean="0"/>
              <a:t>Third item listed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</p:spTree>
    <p:extLst>
      <p:ext uri="{BB962C8B-B14F-4D97-AF65-F5344CB8AC3E}">
        <p14:creationId xmlns:p14="http://schemas.microsoft.com/office/powerpoint/2010/main" val="2137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Image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91" y="1"/>
            <a:ext cx="6252172" cy="4636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Column with Image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Second bullet listed here</a:t>
            </a:r>
          </a:p>
          <a:p>
            <a:pPr lvl="2"/>
            <a:r>
              <a:rPr lang="en-US" dirty="0" smtClean="0"/>
              <a:t>Third item listed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93459"/>
            <a:ext cx="9144000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Use a bar to summarize the key point your slide is making.</a:t>
            </a:r>
          </a:p>
        </p:txBody>
      </p:sp>
    </p:spTree>
    <p:extLst>
      <p:ext uri="{BB962C8B-B14F-4D97-AF65-F5344CB8AC3E}">
        <p14:creationId xmlns:p14="http://schemas.microsoft.com/office/powerpoint/2010/main" val="10917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33374" y="2539451"/>
            <a:ext cx="565319" cy="481663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Image Slide</a:t>
            </a:r>
            <a:endParaRPr lang="en-US" dirty="0"/>
          </a:p>
        </p:txBody>
      </p:sp>
      <p:pic>
        <p:nvPicPr>
          <p:cNvPr id="2" name="Picture 1" descr="VM_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27" y="861726"/>
            <a:ext cx="5728360" cy="3597905"/>
          </a:xfrm>
          <a:prstGeom prst="rect">
            <a:avLst/>
          </a:prstGeom>
          <a:effectLst>
            <a:outerShdw blurRad="101600" dist="889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407069" y="3898982"/>
            <a:ext cx="2120931" cy="6043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sz="1800" dirty="0"/>
              <a:t>Image label would appear underneath and centered</a:t>
            </a:r>
          </a:p>
        </p:txBody>
      </p:sp>
      <p:pic>
        <p:nvPicPr>
          <p:cNvPr id="9" name="Picture 8" descr="continuous-communication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9" y="1698499"/>
            <a:ext cx="2120931" cy="2120931"/>
          </a:xfrm>
          <a:prstGeom prst="rect">
            <a:avLst/>
          </a:prstGeom>
          <a:effectLst>
            <a:outerShdw blurRad="101600" dist="88900" dir="27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87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171F2A"/>
      </a:lt1>
      <a:dk2>
        <a:srgbClr val="1D2A38"/>
      </a:dk2>
      <a:lt2>
        <a:srgbClr val="E7EFEF"/>
      </a:lt2>
      <a:accent1>
        <a:srgbClr val="FDB70B"/>
      </a:accent1>
      <a:accent2>
        <a:srgbClr val="4EC5B7"/>
      </a:accent2>
      <a:accent3>
        <a:srgbClr val="4E778F"/>
      </a:accent3>
      <a:accent4>
        <a:srgbClr val="DC1019"/>
      </a:accent4>
      <a:accent5>
        <a:srgbClr val="171F2A"/>
      </a:accent5>
      <a:accent6>
        <a:srgbClr val="E7EFEF"/>
      </a:accent6>
      <a:hlink>
        <a:srgbClr val="3399CC"/>
      </a:hlink>
      <a:folHlink>
        <a:srgbClr val="00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934</Words>
  <Application>Microsoft Macintosh PowerPoint</Application>
  <PresentationFormat>On-screen Show (16:9)</PresentationFormat>
  <Paragraphs>266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Title goes here</vt:lpstr>
      <vt:lpstr>Alternative Title Page</vt:lpstr>
      <vt:lpstr>Agenda</vt:lpstr>
      <vt:lpstr>PowerPoint Presentation</vt:lpstr>
      <vt:lpstr>Slide Title Goes Here</vt:lpstr>
      <vt:lpstr>Example of Category Sections </vt:lpstr>
      <vt:lpstr>One Column with Image Background</vt:lpstr>
      <vt:lpstr>One Column with Image Background</vt:lpstr>
      <vt:lpstr>Example of an Image Slide</vt:lpstr>
      <vt:lpstr>Example of Image Slide</vt:lpstr>
      <vt:lpstr>Example of Product Image</vt:lpstr>
      <vt:lpstr>Example of Product Image</vt:lpstr>
      <vt:lpstr>Graphic with Image Background</vt:lpstr>
      <vt:lpstr>Table Chart Example</vt:lpstr>
      <vt:lpstr>Multi-Column Comparison Chart Example</vt:lpstr>
      <vt:lpstr>Sample Diagram</vt:lpstr>
      <vt:lpstr>Example of a Doughnut Chart</vt:lpstr>
      <vt:lpstr>Example of a Bar Chart</vt:lpstr>
      <vt:lpstr>Example of 2 Charts Side by Side</vt:lpstr>
      <vt:lpstr>Graphic Treatment Example</vt:lpstr>
      <vt:lpstr>Example of Chart and Highlight Banner</vt:lpstr>
      <vt:lpstr>Boxed Text Example</vt:lpstr>
      <vt:lpstr>Split Layout Example</vt:lpstr>
      <vt:lpstr>Section Divider Sample</vt:lpstr>
      <vt:lpstr>Section Divider Sample</vt:lpstr>
      <vt:lpstr>Section Divider Sample</vt:lpstr>
      <vt:lpstr>Section Divider Sample</vt:lpstr>
      <vt:lpstr>Thank You</vt:lpstr>
      <vt:lpstr>Connect with 8x8</vt:lpstr>
      <vt:lpstr>PowerPoint Presentation</vt:lpstr>
      <vt:lpstr>The Washed Image Treatment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</dc:creator>
  <cp:lastModifiedBy>Dave Provenza</cp:lastModifiedBy>
  <cp:revision>62</cp:revision>
  <cp:lastPrinted>2016-06-17T16:19:13Z</cp:lastPrinted>
  <dcterms:created xsi:type="dcterms:W3CDTF">2016-05-25T18:06:41Z</dcterms:created>
  <dcterms:modified xsi:type="dcterms:W3CDTF">2017-04-07T15:56:32Z</dcterms:modified>
</cp:coreProperties>
</file>