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9" r:id="rId3"/>
    <p:sldId id="263" r:id="rId4"/>
    <p:sldId id="298" r:id="rId5"/>
    <p:sldId id="299" r:id="rId6"/>
    <p:sldId id="308" r:id="rId7"/>
    <p:sldId id="258"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137"/>
    <a:srgbClr val="7D2F96"/>
    <a:srgbClr val="342B94"/>
    <a:srgbClr val="165CB3"/>
    <a:srgbClr val="34A8E2"/>
    <a:srgbClr val="65B82E"/>
    <a:srgbClr val="FFBD1D"/>
    <a:srgbClr val="FD4705"/>
    <a:srgbClr val="4A86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94660"/>
  </p:normalViewPr>
  <p:slideViewPr>
    <p:cSldViewPr snapToGrid="0" snapToObjects="1">
      <p:cViewPr varScale="1">
        <p:scale>
          <a:sx n="134" d="100"/>
          <a:sy n="134" d="100"/>
        </p:scale>
        <p:origin x="138" y="32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SlideBkg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0" name="Picture 9" descr="8x8Logo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7637" y="610715"/>
            <a:ext cx="761979" cy="368229"/>
          </a:xfrm>
          <a:prstGeom prst="rect">
            <a:avLst/>
          </a:prstGeom>
        </p:spPr>
      </p:pic>
      <p:sp>
        <p:nvSpPr>
          <p:cNvPr id="2" name="Title 1"/>
          <p:cNvSpPr>
            <a:spLocks noGrp="1"/>
          </p:cNvSpPr>
          <p:nvPr>
            <p:ph type="ctrTitle"/>
          </p:nvPr>
        </p:nvSpPr>
        <p:spPr>
          <a:xfrm>
            <a:off x="2249644" y="2287869"/>
            <a:ext cx="6061290" cy="1034904"/>
          </a:xfrm>
        </p:spPr>
        <p:txBody>
          <a:bodyPr>
            <a:normAutofit/>
          </a:bodyPr>
          <a:lstStyle>
            <a:lvl1pPr>
              <a:defRPr sz="34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2266464" y="3093893"/>
            <a:ext cx="6400800" cy="607072"/>
          </a:xfrm>
        </p:spPr>
        <p:txBody>
          <a:bodyPr>
            <a:normAutofit/>
          </a:bodyPr>
          <a:lstStyle>
            <a:lvl1pPr marL="0" indent="0" algn="l">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2050549" y="1902925"/>
            <a:ext cx="91440" cy="1877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2076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5" name="Rectangle 4"/>
          <p:cNvSpPr/>
          <p:nvPr userDrawn="1"/>
        </p:nvSpPr>
        <p:spPr>
          <a:xfrm>
            <a:off x="0" y="538322"/>
            <a:ext cx="9144000" cy="409629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49644" y="2287869"/>
            <a:ext cx="6061290" cy="1034904"/>
          </a:xfrm>
        </p:spPr>
        <p:txBody>
          <a:bodyPr>
            <a:normAutofit/>
          </a:bodyPr>
          <a:lstStyle>
            <a:lvl1pPr>
              <a:defRPr sz="300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2266464" y="3093893"/>
            <a:ext cx="6400800" cy="607072"/>
          </a:xfrm>
        </p:spPr>
        <p:txBody>
          <a:bodyPr>
            <a:normAutofit/>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2050549" y="1902925"/>
            <a:ext cx="91440" cy="1877198"/>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50721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5" name="Rectangle 4"/>
          <p:cNvSpPr/>
          <p:nvPr userDrawn="1"/>
        </p:nvSpPr>
        <p:spPr>
          <a:xfrm>
            <a:off x="0" y="538322"/>
            <a:ext cx="9144000" cy="409629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49644" y="2287869"/>
            <a:ext cx="6061290" cy="1034904"/>
          </a:xfrm>
        </p:spPr>
        <p:txBody>
          <a:bodyPr>
            <a:normAutofit/>
          </a:bodyPr>
          <a:lstStyle>
            <a:lvl1pPr>
              <a:defRPr sz="3000">
                <a:solidFill>
                  <a:schemeClr val="accent2"/>
                </a:solidFill>
              </a:defRPr>
            </a:lvl1pPr>
          </a:lstStyle>
          <a:p>
            <a:r>
              <a:rPr lang="en-US" dirty="0"/>
              <a:t>Click to edit Master title style</a:t>
            </a:r>
          </a:p>
        </p:txBody>
      </p:sp>
      <p:sp>
        <p:nvSpPr>
          <p:cNvPr id="3" name="Subtitle 2"/>
          <p:cNvSpPr>
            <a:spLocks noGrp="1"/>
          </p:cNvSpPr>
          <p:nvPr>
            <p:ph type="subTitle" idx="1"/>
          </p:nvPr>
        </p:nvSpPr>
        <p:spPr>
          <a:xfrm>
            <a:off x="2266464" y="3093893"/>
            <a:ext cx="6400800" cy="607072"/>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2050549" y="1902925"/>
            <a:ext cx="91440" cy="1877198"/>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507217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7_Title Slide">
    <p:spTree>
      <p:nvGrpSpPr>
        <p:cNvPr id="1" name=""/>
        <p:cNvGrpSpPr/>
        <p:nvPr/>
      </p:nvGrpSpPr>
      <p:grpSpPr>
        <a:xfrm>
          <a:off x="0" y="0"/>
          <a:ext cx="0" cy="0"/>
          <a:chOff x="0" y="0"/>
          <a:chExt cx="0" cy="0"/>
        </a:xfrm>
      </p:grpSpPr>
      <p:sp>
        <p:nvSpPr>
          <p:cNvPr id="5" name="Rectangle 4"/>
          <p:cNvSpPr/>
          <p:nvPr userDrawn="1"/>
        </p:nvSpPr>
        <p:spPr>
          <a:xfrm>
            <a:off x="0" y="538322"/>
            <a:ext cx="9144000" cy="409629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49644" y="2287869"/>
            <a:ext cx="6061290" cy="1034904"/>
          </a:xfrm>
        </p:spPr>
        <p:txBody>
          <a:bodyPr>
            <a:normAutofit/>
          </a:bodyPr>
          <a:lstStyle>
            <a:lvl1pPr>
              <a:defRPr sz="3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2266464" y="3093893"/>
            <a:ext cx="6400800" cy="607072"/>
          </a:xfrm>
        </p:spPr>
        <p:txBody>
          <a:bodyPr>
            <a:normAutofit/>
          </a:bodyPr>
          <a:lstStyle>
            <a:lvl1pPr marL="0" indent="0" algn="l">
              <a:buNone/>
              <a:defRPr sz="1800">
                <a:solidFill>
                  <a:srgbClr val="171F2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2050549" y="1902925"/>
            <a:ext cx="91440" cy="1877198"/>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643104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5" name="Rectangle 4"/>
          <p:cNvSpPr/>
          <p:nvPr userDrawn="1"/>
        </p:nvSpPr>
        <p:spPr>
          <a:xfrm>
            <a:off x="0" y="538322"/>
            <a:ext cx="9144000" cy="40962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49644" y="2287869"/>
            <a:ext cx="6061290" cy="1034904"/>
          </a:xfrm>
        </p:spPr>
        <p:txBody>
          <a:bodyPr>
            <a:normAutofit/>
          </a:bodyPr>
          <a:lstStyle>
            <a:lvl1pPr>
              <a:defRPr sz="3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2266464" y="3093893"/>
            <a:ext cx="6400800" cy="607072"/>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2050549" y="1902925"/>
            <a:ext cx="91440" cy="1877198"/>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625554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64617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043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493636" y="2849029"/>
            <a:ext cx="651684" cy="651684"/>
          </a:xfrm>
          <a:prstGeom prst="rect">
            <a:avLst/>
          </a:prstGeom>
          <a:solidFill>
            <a:srgbClr val="FD47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1578477" y="2849029"/>
            <a:ext cx="651684" cy="651684"/>
          </a:xfrm>
          <a:prstGeom prst="rect">
            <a:avLst/>
          </a:prstGeom>
          <a:solidFill>
            <a:srgbClr val="FFBD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2663317" y="2849029"/>
            <a:ext cx="651684" cy="651684"/>
          </a:xfrm>
          <a:prstGeom prst="rect">
            <a:avLst/>
          </a:prstGeom>
          <a:solidFill>
            <a:srgbClr val="65B8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userDrawn="1"/>
        </p:nvSpPr>
        <p:spPr>
          <a:xfrm>
            <a:off x="3748158" y="2849029"/>
            <a:ext cx="651684" cy="651684"/>
          </a:xfrm>
          <a:prstGeom prst="rect">
            <a:avLst/>
          </a:prstGeom>
          <a:solidFill>
            <a:srgbClr val="34A8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4832998" y="2849029"/>
            <a:ext cx="651684" cy="651684"/>
          </a:xfrm>
          <a:prstGeom prst="rect">
            <a:avLst/>
          </a:prstGeom>
          <a:solidFill>
            <a:srgbClr val="165C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5917839" y="2849029"/>
            <a:ext cx="651684" cy="651684"/>
          </a:xfrm>
          <a:prstGeom prst="rect">
            <a:avLst/>
          </a:prstGeom>
          <a:solidFill>
            <a:srgbClr val="342B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7002679" y="2849029"/>
            <a:ext cx="651684" cy="651684"/>
          </a:xfrm>
          <a:prstGeom prst="rect">
            <a:avLst/>
          </a:prstGeom>
          <a:solidFill>
            <a:srgbClr val="7D2F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8087520" y="2849029"/>
            <a:ext cx="651684" cy="651684"/>
          </a:xfrm>
          <a:prstGeom prst="rect">
            <a:avLst/>
          </a:prstGeom>
          <a:solidFill>
            <a:srgbClr val="2631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3409027" y="2322669"/>
            <a:ext cx="2402821" cy="369332"/>
          </a:xfrm>
          <a:prstGeom prst="rect">
            <a:avLst/>
          </a:prstGeom>
          <a:noFill/>
        </p:spPr>
        <p:txBody>
          <a:bodyPr wrap="none" rtlCol="0">
            <a:spAutoFit/>
          </a:bodyPr>
          <a:lstStyle/>
          <a:p>
            <a:pPr algn="ctr"/>
            <a:r>
              <a:rPr lang="en-US" dirty="0"/>
              <a:t>Secondary color palette</a:t>
            </a:r>
          </a:p>
        </p:txBody>
      </p:sp>
      <p:sp>
        <p:nvSpPr>
          <p:cNvPr id="12" name="Rectangle 11"/>
          <p:cNvSpPr/>
          <p:nvPr userDrawn="1"/>
        </p:nvSpPr>
        <p:spPr>
          <a:xfrm>
            <a:off x="1578477" y="1054435"/>
            <a:ext cx="651684" cy="65168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2663318" y="1054435"/>
            <a:ext cx="651684" cy="65168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3748158" y="1054435"/>
            <a:ext cx="651684" cy="65168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4832999" y="1054435"/>
            <a:ext cx="651684" cy="6516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5917839" y="1054435"/>
            <a:ext cx="651684" cy="65168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userDrawn="1"/>
        </p:nvSpPr>
        <p:spPr>
          <a:xfrm>
            <a:off x="3531882" y="520017"/>
            <a:ext cx="2157111" cy="369332"/>
          </a:xfrm>
          <a:prstGeom prst="rect">
            <a:avLst/>
          </a:prstGeom>
          <a:noFill/>
        </p:spPr>
        <p:txBody>
          <a:bodyPr wrap="none" rtlCol="0">
            <a:spAutoFit/>
          </a:bodyPr>
          <a:lstStyle/>
          <a:p>
            <a:pPr algn="ctr"/>
            <a:r>
              <a:rPr lang="en-US" dirty="0"/>
              <a:t>Primary color palette</a:t>
            </a:r>
          </a:p>
        </p:txBody>
      </p:sp>
      <p:sp>
        <p:nvSpPr>
          <p:cNvPr id="19" name="Rectangle 18"/>
          <p:cNvSpPr/>
          <p:nvPr userDrawn="1"/>
        </p:nvSpPr>
        <p:spPr>
          <a:xfrm>
            <a:off x="7002679" y="1054435"/>
            <a:ext cx="651684" cy="65168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userDrawn="1"/>
        </p:nvSpPr>
        <p:spPr>
          <a:xfrm>
            <a:off x="1659778" y="3929684"/>
            <a:ext cx="5913097" cy="369332"/>
          </a:xfrm>
          <a:prstGeom prst="rect">
            <a:avLst/>
          </a:prstGeom>
          <a:noFill/>
        </p:spPr>
        <p:txBody>
          <a:bodyPr wrap="none" rtlCol="0">
            <a:spAutoFit/>
          </a:bodyPr>
          <a:lstStyle/>
          <a:p>
            <a:pPr algn="ctr"/>
            <a:r>
              <a:rPr lang="en-US" dirty="0">
                <a:solidFill>
                  <a:srgbClr val="34A8E2"/>
                </a:solidFill>
              </a:rPr>
              <a:t>To access a swatch of</a:t>
            </a:r>
            <a:r>
              <a:rPr lang="en-US" baseline="0" dirty="0">
                <a:solidFill>
                  <a:srgbClr val="34A8E2"/>
                </a:solidFill>
              </a:rPr>
              <a:t> </a:t>
            </a:r>
            <a:r>
              <a:rPr lang="en-US" dirty="0">
                <a:solidFill>
                  <a:srgbClr val="34A8E2"/>
                </a:solidFill>
              </a:rPr>
              <a:t>these colors, just go to the Master page</a:t>
            </a:r>
          </a:p>
        </p:txBody>
      </p:sp>
    </p:spTree>
    <p:extLst>
      <p:ext uri="{BB962C8B-B14F-4D97-AF65-F5344CB8AC3E}">
        <p14:creationId xmlns:p14="http://schemas.microsoft.com/office/powerpoint/2010/main" val="828639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9307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descr="Bkgnd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0" name="Picture 9" descr="8x8Logo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7637" y="610715"/>
            <a:ext cx="761979" cy="368229"/>
          </a:xfrm>
          <a:prstGeom prst="rect">
            <a:avLst/>
          </a:prstGeom>
        </p:spPr>
      </p:pic>
      <p:sp>
        <p:nvSpPr>
          <p:cNvPr id="2" name="Title 1"/>
          <p:cNvSpPr>
            <a:spLocks noGrp="1"/>
          </p:cNvSpPr>
          <p:nvPr>
            <p:ph type="ctrTitle"/>
          </p:nvPr>
        </p:nvSpPr>
        <p:spPr>
          <a:xfrm>
            <a:off x="2249644" y="2287869"/>
            <a:ext cx="6061290" cy="1034904"/>
          </a:xfrm>
        </p:spPr>
        <p:txBody>
          <a:bodyPr>
            <a:normAutofit/>
          </a:bodyPr>
          <a:lstStyle>
            <a:lvl1pPr>
              <a:defRPr sz="34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2266464" y="3093893"/>
            <a:ext cx="6400800" cy="607072"/>
          </a:xfrm>
        </p:spPr>
        <p:txBody>
          <a:bodyPr>
            <a:normAutofit/>
          </a:bodyPr>
          <a:lstStyle>
            <a:lvl1pPr marL="0" indent="0" algn="l">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2050549" y="1902925"/>
            <a:ext cx="91440" cy="1877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40265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pic>
        <p:nvPicPr>
          <p:cNvPr id="5" name="Picture 4" descr="Bkgnd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0" name="Picture 9" descr="8x8Logo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7637" y="610715"/>
            <a:ext cx="761979" cy="368229"/>
          </a:xfrm>
          <a:prstGeom prst="rect">
            <a:avLst/>
          </a:prstGeom>
        </p:spPr>
      </p:pic>
      <p:sp>
        <p:nvSpPr>
          <p:cNvPr id="2" name="Title 1"/>
          <p:cNvSpPr>
            <a:spLocks noGrp="1"/>
          </p:cNvSpPr>
          <p:nvPr>
            <p:ph type="ctrTitle"/>
          </p:nvPr>
        </p:nvSpPr>
        <p:spPr>
          <a:xfrm>
            <a:off x="2249644" y="2287869"/>
            <a:ext cx="6061290" cy="1034904"/>
          </a:xfrm>
        </p:spPr>
        <p:txBody>
          <a:bodyPr>
            <a:normAutofit/>
          </a:bodyPr>
          <a:lstStyle>
            <a:lvl1pPr>
              <a:defRPr sz="3400">
                <a:solidFill>
                  <a:schemeClr val="accent2"/>
                </a:solidFill>
              </a:defRPr>
            </a:lvl1pPr>
          </a:lstStyle>
          <a:p>
            <a:r>
              <a:rPr lang="en-US" dirty="0"/>
              <a:t>Click to edit Master title style</a:t>
            </a:r>
          </a:p>
        </p:txBody>
      </p:sp>
      <p:sp>
        <p:nvSpPr>
          <p:cNvPr id="3" name="Subtitle 2"/>
          <p:cNvSpPr>
            <a:spLocks noGrp="1"/>
          </p:cNvSpPr>
          <p:nvPr>
            <p:ph type="subTitle" idx="1"/>
          </p:nvPr>
        </p:nvSpPr>
        <p:spPr>
          <a:xfrm>
            <a:off x="2266464" y="3093893"/>
            <a:ext cx="6400800" cy="607072"/>
          </a:xfrm>
        </p:spPr>
        <p:txBody>
          <a:bodyPr>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2050549" y="1902925"/>
            <a:ext cx="91440" cy="1877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64068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07066" y="969171"/>
            <a:ext cx="8229600" cy="3534133"/>
          </a:xfrm>
        </p:spPr>
        <p:txBody>
          <a:bodyPr/>
          <a:lstStyle>
            <a:lvl3pPr marL="685800" indent="-228600">
              <a:buClr>
                <a:schemeClr val="accent3"/>
              </a:buClr>
              <a:buFont typeface="Lucida Grande"/>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777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07066" y="969171"/>
            <a:ext cx="8229600" cy="353413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p:nvPr userDrawn="1"/>
        </p:nvSpPr>
        <p:spPr>
          <a:xfrm>
            <a:off x="5322424" y="4787371"/>
            <a:ext cx="3150006" cy="21722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5791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6740" y="900113"/>
            <a:ext cx="4038600" cy="2545556"/>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00113"/>
            <a:ext cx="4038600" cy="2545556"/>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49741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328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0" y="676749"/>
            <a:ext cx="9144000" cy="395786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4374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5" name="Rectangle 4"/>
          <p:cNvSpPr/>
          <p:nvPr userDrawn="1"/>
        </p:nvSpPr>
        <p:spPr>
          <a:xfrm>
            <a:off x="0" y="538322"/>
            <a:ext cx="9144000" cy="409629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49644" y="2287869"/>
            <a:ext cx="6061290" cy="1034904"/>
          </a:xfrm>
        </p:spPr>
        <p:txBody>
          <a:bodyPr>
            <a:normAutofit/>
          </a:bodyPr>
          <a:lstStyle>
            <a:lvl1pPr>
              <a:defRPr sz="3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2266464" y="3093893"/>
            <a:ext cx="6400800" cy="607072"/>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2050549" y="1902925"/>
            <a:ext cx="91440" cy="1877198"/>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84182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8x8Logo_red.png"/>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407066" y="4720597"/>
            <a:ext cx="614783" cy="297096"/>
          </a:xfrm>
          <a:prstGeom prst="rect">
            <a:avLst/>
          </a:prstGeom>
        </p:spPr>
      </p:pic>
      <p:sp>
        <p:nvSpPr>
          <p:cNvPr id="2" name="Title Placeholder 1"/>
          <p:cNvSpPr>
            <a:spLocks noGrp="1"/>
          </p:cNvSpPr>
          <p:nvPr>
            <p:ph type="title"/>
          </p:nvPr>
        </p:nvSpPr>
        <p:spPr>
          <a:xfrm>
            <a:off x="407066" y="0"/>
            <a:ext cx="8229600" cy="67674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07066" y="969171"/>
            <a:ext cx="8229600" cy="36254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9"/>
          <p:cNvSpPr>
            <a:spLocks noChangeArrowheads="1"/>
          </p:cNvSpPr>
          <p:nvPr userDrawn="1"/>
        </p:nvSpPr>
        <p:spPr bwMode="auto">
          <a:xfrm>
            <a:off x="1278223" y="4762759"/>
            <a:ext cx="204946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r>
              <a:rPr lang="en-US" altLang="en-US" sz="900" dirty="0">
                <a:solidFill>
                  <a:schemeClr val="tx2">
                    <a:lumMod val="75000"/>
                  </a:schemeClr>
                </a:solidFill>
              </a:rPr>
              <a:t>© 2016 8x8 - Confidential &amp; Proprietary</a:t>
            </a:r>
          </a:p>
        </p:txBody>
      </p:sp>
      <p:pic>
        <p:nvPicPr>
          <p:cNvPr id="9" name="Picture 8" descr="8X8_TAGTEXT.png"/>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5366774" y="4818986"/>
            <a:ext cx="3048000" cy="141111"/>
          </a:xfrm>
          <a:prstGeom prst="rect">
            <a:avLst/>
          </a:prstGeom>
        </p:spPr>
      </p:pic>
      <p:cxnSp>
        <p:nvCxnSpPr>
          <p:cNvPr id="16" name="Straight Connector 15"/>
          <p:cNvCxnSpPr/>
          <p:nvPr userDrawn="1"/>
        </p:nvCxnSpPr>
        <p:spPr>
          <a:xfrm>
            <a:off x="432131" y="4606237"/>
            <a:ext cx="8301622"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hape 96"/>
          <p:cNvSpPr txBox="1">
            <a:spLocks/>
          </p:cNvSpPr>
          <p:nvPr userDrawn="1"/>
        </p:nvSpPr>
        <p:spPr>
          <a:xfrm>
            <a:off x="8471562" y="4786530"/>
            <a:ext cx="323849" cy="207749"/>
          </a:xfrm>
          <a:prstGeom prst="rect">
            <a:avLst/>
          </a:prstGeom>
          <a:noFill/>
          <a:ln>
            <a:noFill/>
          </a:ln>
        </p:spPr>
        <p:txBody>
          <a:bodyPr lIns="68575" tIns="34275" rIns="68575" bIns="34275" anchor="b"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buSzPct val="25000"/>
            </a:pPr>
            <a:fld id="{00000000-1234-1234-1234-123412341234}" type="slidenum">
              <a:rPr lang="en-US" sz="1100" smtClean="0">
                <a:solidFill>
                  <a:schemeClr val="accent3"/>
                </a:solidFill>
                <a:latin typeface="Calibri"/>
                <a:ea typeface="Calibri"/>
                <a:cs typeface="Calibri"/>
                <a:sym typeface="Calibri"/>
              </a:rPr>
              <a:pPr algn="r">
                <a:buSzPct val="25000"/>
              </a:pPr>
              <a:t>‹#›</a:t>
            </a:fld>
            <a:endParaRPr lang="en-US" sz="1100" dirty="0">
              <a:solidFill>
                <a:schemeClr val="accent3"/>
              </a:solidFill>
              <a:latin typeface="Calibri"/>
              <a:ea typeface="Calibri"/>
              <a:cs typeface="Calibri"/>
              <a:sym typeface="Calibri"/>
            </a:endParaRPr>
          </a:p>
        </p:txBody>
      </p:sp>
    </p:spTree>
    <p:extLst>
      <p:ext uri="{BB962C8B-B14F-4D97-AF65-F5344CB8AC3E}">
        <p14:creationId xmlns:p14="http://schemas.microsoft.com/office/powerpoint/2010/main" val="4247828261"/>
      </p:ext>
    </p:extLst>
  </p:cSld>
  <p:clrMap bg1="dk1" tx1="lt1" bg2="dk2" tx2="lt2" accent1="accent1" accent2="accent2" accent3="accent3" accent4="accent4" accent5="accent5" accent6="accent6" hlink="hlink" folHlink="folHlink"/>
  <p:sldLayoutIdLst>
    <p:sldLayoutId id="2147483649" r:id="rId1"/>
    <p:sldLayoutId id="2147483657" r:id="rId2"/>
    <p:sldLayoutId id="2147483662" r:id="rId3"/>
    <p:sldLayoutId id="2147483650" r:id="rId4"/>
    <p:sldLayoutId id="2147483664" r:id="rId5"/>
    <p:sldLayoutId id="2147483652" r:id="rId6"/>
    <p:sldLayoutId id="2147483653" r:id="rId7"/>
    <p:sldLayoutId id="2147483665" r:id="rId8"/>
    <p:sldLayoutId id="2147483658" r:id="rId9"/>
    <p:sldLayoutId id="2147483659" r:id="rId10"/>
    <p:sldLayoutId id="2147483660" r:id="rId11"/>
    <p:sldLayoutId id="2147483663" r:id="rId12"/>
    <p:sldLayoutId id="2147483661" r:id="rId13"/>
    <p:sldLayoutId id="2147483654" r:id="rId14"/>
    <p:sldLayoutId id="2147483655" r:id="rId15"/>
    <p:sldLayoutId id="2147483666" r:id="rId16"/>
    <p:sldLayoutId id="2147483656" r:id="rId17"/>
  </p:sldLayoutIdLst>
  <p:txStyles>
    <p:titleStyle>
      <a:lvl1pPr algn="l" defTabSz="457200" rtl="0" eaLnBrk="1" latinLnBrk="0" hangingPunct="1">
        <a:spcBef>
          <a:spcPct val="0"/>
        </a:spcBef>
        <a:buNone/>
        <a:defRPr sz="2800" kern="1200">
          <a:solidFill>
            <a:schemeClr val="accent3"/>
          </a:solidFill>
          <a:latin typeface="+mn-lt"/>
          <a:ea typeface="+mj-ea"/>
          <a:cs typeface="+mj-cs"/>
        </a:defRPr>
      </a:lvl1pPr>
    </p:titleStyle>
    <p:bodyStyle>
      <a:lvl1pPr marL="228600" indent="-228600" algn="l" defTabSz="457200" rtl="0" eaLnBrk="1" latinLnBrk="0" hangingPunct="1">
        <a:spcBef>
          <a:spcPct val="20000"/>
        </a:spcBef>
        <a:buClr>
          <a:schemeClr val="accent4"/>
        </a:buClr>
        <a:buSzPct val="90000"/>
        <a:buFont typeface="Arial"/>
        <a:buChar char="•"/>
        <a:defRPr sz="2600" kern="1200">
          <a:solidFill>
            <a:srgbClr val="171F2A"/>
          </a:solidFill>
          <a:latin typeface="+mn-lt"/>
          <a:ea typeface="+mn-ea"/>
          <a:cs typeface="+mn-cs"/>
        </a:defRPr>
      </a:lvl1pPr>
      <a:lvl2pPr marL="457200" indent="-228600" algn="l" defTabSz="457200" rtl="0" eaLnBrk="1" latinLnBrk="0" hangingPunct="1">
        <a:spcBef>
          <a:spcPct val="20000"/>
        </a:spcBef>
        <a:buClr>
          <a:schemeClr val="accent5">
            <a:lumMod val="50000"/>
            <a:lumOff val="50000"/>
          </a:schemeClr>
        </a:buClr>
        <a:buSzPct val="90000"/>
        <a:buFont typeface="Arial"/>
        <a:buChar char="•"/>
        <a:defRPr sz="2400" kern="1200">
          <a:solidFill>
            <a:srgbClr val="171F2A"/>
          </a:solidFill>
          <a:latin typeface="+mn-lt"/>
          <a:ea typeface="+mn-ea"/>
          <a:cs typeface="+mn-cs"/>
        </a:defRPr>
      </a:lvl2pPr>
      <a:lvl3pPr marL="685800" indent="-228600" algn="l" defTabSz="457200" rtl="0" eaLnBrk="1" latinLnBrk="0" hangingPunct="1">
        <a:spcBef>
          <a:spcPct val="20000"/>
        </a:spcBef>
        <a:buClr>
          <a:schemeClr val="accent3"/>
        </a:buClr>
        <a:buSzPct val="90000"/>
        <a:buFont typeface="Lucida Grande"/>
        <a:buChar char="–"/>
        <a:defRPr sz="2200" kern="1200">
          <a:solidFill>
            <a:srgbClr val="171F2A"/>
          </a:solidFill>
          <a:latin typeface="+mn-lt"/>
          <a:ea typeface="+mn-ea"/>
          <a:cs typeface="+mn-cs"/>
        </a:defRPr>
      </a:lvl3pPr>
      <a:lvl4pPr marL="914400" indent="-228600" algn="l" defTabSz="457200" rtl="0" eaLnBrk="1" latinLnBrk="0" hangingPunct="1">
        <a:spcBef>
          <a:spcPct val="20000"/>
        </a:spcBef>
        <a:buClr>
          <a:schemeClr val="accent4"/>
        </a:buClr>
        <a:buSzPct val="90000"/>
        <a:buFont typeface="Arial"/>
        <a:buChar char="•"/>
        <a:defRPr sz="1800" kern="1200">
          <a:solidFill>
            <a:srgbClr val="171F2A"/>
          </a:solidFill>
          <a:latin typeface="+mn-lt"/>
          <a:ea typeface="+mn-ea"/>
          <a:cs typeface="+mn-cs"/>
        </a:defRPr>
      </a:lvl4pPr>
      <a:lvl5pPr marL="1143000" indent="-228600" algn="l" defTabSz="457200" rtl="0" eaLnBrk="1" latinLnBrk="0" hangingPunct="1">
        <a:spcBef>
          <a:spcPct val="20000"/>
        </a:spcBef>
        <a:buClr>
          <a:schemeClr val="accent3"/>
        </a:buClr>
        <a:buSzPct val="90000"/>
        <a:buFont typeface="Arial"/>
        <a:buChar char="•"/>
        <a:defRPr sz="1800" kern="1200">
          <a:solidFill>
            <a:srgbClr val="171F2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dana.savanh@8x8.com"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E-Verify</a:t>
            </a:r>
          </a:p>
        </p:txBody>
      </p:sp>
      <p:sp>
        <p:nvSpPr>
          <p:cNvPr id="3" name="Subtitle 2"/>
          <p:cNvSpPr>
            <a:spLocks noGrp="1"/>
          </p:cNvSpPr>
          <p:nvPr>
            <p:ph type="subTitle" idx="1"/>
          </p:nvPr>
        </p:nvSpPr>
        <p:spPr/>
        <p:txBody>
          <a:bodyPr>
            <a:normAutofit/>
          </a:bodyPr>
          <a:lstStyle/>
          <a:p>
            <a:r>
              <a:rPr lang="en-US" dirty="0"/>
              <a:t>Information for Managers</a:t>
            </a:r>
          </a:p>
        </p:txBody>
      </p:sp>
    </p:spTree>
    <p:extLst>
      <p:ext uri="{BB962C8B-B14F-4D97-AF65-F5344CB8AC3E}">
        <p14:creationId xmlns:p14="http://schemas.microsoft.com/office/powerpoint/2010/main" val="2087797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1552"/>
          <p:cNvPicPr preferRelativeResize="0"/>
          <p:nvPr/>
        </p:nvPicPr>
        <p:blipFill>
          <a:blip r:embed="rId2">
            <a:alphaModFix/>
          </a:blip>
          <a:stretch>
            <a:fillRect/>
          </a:stretch>
        </p:blipFill>
        <p:spPr>
          <a:xfrm>
            <a:off x="0" y="550651"/>
            <a:ext cx="9143998" cy="4087368"/>
          </a:xfrm>
          <a:prstGeom prst="rect">
            <a:avLst/>
          </a:prstGeom>
          <a:noFill/>
          <a:ln>
            <a:noFill/>
          </a:ln>
        </p:spPr>
      </p:pic>
      <p:sp>
        <p:nvSpPr>
          <p:cNvPr id="10" name="Content Placeholder 17"/>
          <p:cNvSpPr txBox="1">
            <a:spLocks/>
          </p:cNvSpPr>
          <p:nvPr/>
        </p:nvSpPr>
        <p:spPr>
          <a:xfrm>
            <a:off x="407066" y="969171"/>
            <a:ext cx="8229600" cy="3534133"/>
          </a:xfrm>
          <a:prstGeom prst="rect">
            <a:avLst/>
          </a:prstGeom>
        </p:spPr>
        <p:txBody>
          <a:bodyPr>
            <a:normAutofit/>
          </a:bodyPr>
          <a:lstStyle>
            <a:lvl1pPr marL="228600" indent="-228600" algn="l" defTabSz="457200" rtl="0" eaLnBrk="1" latinLnBrk="0" hangingPunct="1">
              <a:spcBef>
                <a:spcPct val="20000"/>
              </a:spcBef>
              <a:buClr>
                <a:schemeClr val="accent4"/>
              </a:buClr>
              <a:buSzPct val="90000"/>
              <a:buFont typeface="Arial"/>
              <a:buChar char="•"/>
              <a:defRPr sz="2600" kern="1200">
                <a:solidFill>
                  <a:srgbClr val="171F2A"/>
                </a:solidFill>
                <a:latin typeface="+mn-lt"/>
                <a:ea typeface="+mn-ea"/>
                <a:cs typeface="+mn-cs"/>
              </a:defRPr>
            </a:lvl1pPr>
            <a:lvl2pPr marL="457200" indent="-228600" algn="l" defTabSz="457200" rtl="0" eaLnBrk="1" latinLnBrk="0" hangingPunct="1">
              <a:spcBef>
                <a:spcPct val="20000"/>
              </a:spcBef>
              <a:buClr>
                <a:schemeClr val="accent5">
                  <a:lumMod val="50000"/>
                  <a:lumOff val="50000"/>
                </a:schemeClr>
              </a:buClr>
              <a:buSzPct val="90000"/>
              <a:buFont typeface="Arial"/>
              <a:buChar char="•"/>
              <a:defRPr sz="2400" kern="1200">
                <a:solidFill>
                  <a:srgbClr val="171F2A"/>
                </a:solidFill>
                <a:latin typeface="+mn-lt"/>
                <a:ea typeface="+mn-ea"/>
                <a:cs typeface="+mn-cs"/>
              </a:defRPr>
            </a:lvl2pPr>
            <a:lvl3pPr marL="685800" indent="-228600" algn="l" defTabSz="457200" rtl="0" eaLnBrk="1" latinLnBrk="0" hangingPunct="1">
              <a:spcBef>
                <a:spcPct val="20000"/>
              </a:spcBef>
              <a:buClr>
                <a:schemeClr val="accent3"/>
              </a:buClr>
              <a:buSzPct val="90000"/>
              <a:buFont typeface="Lucida Grande"/>
              <a:buChar char="–"/>
              <a:defRPr sz="2200" kern="1200">
                <a:solidFill>
                  <a:srgbClr val="171F2A"/>
                </a:solidFill>
                <a:latin typeface="+mn-lt"/>
                <a:ea typeface="+mn-ea"/>
                <a:cs typeface="+mn-cs"/>
              </a:defRPr>
            </a:lvl3pPr>
            <a:lvl4pPr marL="914400" indent="-228600" algn="l" defTabSz="457200" rtl="0" eaLnBrk="1" latinLnBrk="0" hangingPunct="1">
              <a:spcBef>
                <a:spcPct val="20000"/>
              </a:spcBef>
              <a:buClr>
                <a:schemeClr val="accent4"/>
              </a:buClr>
              <a:buSzPct val="90000"/>
              <a:buFont typeface="Arial"/>
              <a:buChar char="•"/>
              <a:defRPr sz="1800" kern="1200">
                <a:solidFill>
                  <a:srgbClr val="171F2A"/>
                </a:solidFill>
                <a:latin typeface="+mn-lt"/>
                <a:ea typeface="+mn-ea"/>
                <a:cs typeface="+mn-cs"/>
              </a:defRPr>
            </a:lvl4pPr>
            <a:lvl5pPr marL="1143000" indent="-228600" algn="l" defTabSz="457200" rtl="0" eaLnBrk="1" latinLnBrk="0" hangingPunct="1">
              <a:spcBef>
                <a:spcPct val="20000"/>
              </a:spcBef>
              <a:buClr>
                <a:schemeClr val="accent3"/>
              </a:buClr>
              <a:buSzPct val="90000"/>
              <a:buFont typeface="Arial"/>
              <a:buChar char="•"/>
              <a:defRPr sz="1800" kern="1200">
                <a:solidFill>
                  <a:srgbClr val="171F2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a:solidFill>
                  <a:schemeClr val="bg1"/>
                </a:solidFill>
              </a:rPr>
              <a:t>By the end of this presentation, you will understand:</a:t>
            </a:r>
          </a:p>
          <a:p>
            <a:pPr fontAlgn="base"/>
            <a:r>
              <a:rPr lang="en-US" sz="2400" dirty="0">
                <a:solidFill>
                  <a:schemeClr val="bg1"/>
                </a:solidFill>
              </a:rPr>
              <a:t>What E-Verify is?</a:t>
            </a:r>
          </a:p>
          <a:p>
            <a:pPr fontAlgn="base"/>
            <a:r>
              <a:rPr lang="en-US" sz="2400" dirty="0">
                <a:solidFill>
                  <a:schemeClr val="bg1"/>
                </a:solidFill>
              </a:rPr>
              <a:t>The E-Verify Process</a:t>
            </a:r>
          </a:p>
        </p:txBody>
      </p:sp>
    </p:spTree>
    <p:extLst>
      <p:ext uri="{BB962C8B-B14F-4D97-AF65-F5344CB8AC3E}">
        <p14:creationId xmlns:p14="http://schemas.microsoft.com/office/powerpoint/2010/main" val="81019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adeMee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301" y="-71178"/>
            <a:ext cx="6953919" cy="464335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E-VERIFY</a:t>
            </a:r>
          </a:p>
        </p:txBody>
      </p:sp>
      <p:sp>
        <p:nvSpPr>
          <p:cNvPr id="3" name="Content Placeholder 2"/>
          <p:cNvSpPr>
            <a:spLocks noGrp="1"/>
          </p:cNvSpPr>
          <p:nvPr>
            <p:ph idx="1"/>
          </p:nvPr>
        </p:nvSpPr>
        <p:spPr/>
        <p:txBody>
          <a:bodyPr>
            <a:normAutofit fontScale="85000" lnSpcReduction="20000"/>
          </a:bodyPr>
          <a:lstStyle/>
          <a:p>
            <a:pPr marL="0" lvl="1" indent="0">
              <a:buClr>
                <a:schemeClr val="accent4"/>
              </a:buClr>
              <a:buNone/>
            </a:pPr>
            <a:r>
              <a:rPr lang="en-US" sz="2200" dirty="0"/>
              <a:t>E-Verify is…</a:t>
            </a:r>
          </a:p>
          <a:p>
            <a:r>
              <a:rPr lang="en-US" sz="2200" dirty="0"/>
              <a:t>a free web-based service that lets employers quickly verify the employment eligibility of all new hires</a:t>
            </a:r>
          </a:p>
          <a:p>
            <a:r>
              <a:rPr lang="en-US" sz="2200" dirty="0"/>
              <a:t>offered though the U.S. Department of Homeland Security (DHS) and the Social Security Administration (SSA)</a:t>
            </a:r>
          </a:p>
          <a:p>
            <a:pPr marL="0" indent="0">
              <a:buNone/>
            </a:pPr>
            <a:endParaRPr lang="en-US" sz="2200" dirty="0"/>
          </a:p>
          <a:p>
            <a:pPr marL="0" indent="0">
              <a:buNone/>
            </a:pPr>
            <a:r>
              <a:rPr lang="en-US" sz="2200" dirty="0"/>
              <a:t>E-Verify is NOT…</a:t>
            </a:r>
          </a:p>
          <a:p>
            <a:pPr>
              <a:buClr>
                <a:srgbClr val="FF0000"/>
              </a:buClr>
              <a:buFont typeface="Arial" panose="020B0604020202020204" pitchFamily="34" charset="0"/>
              <a:buChar char="•"/>
            </a:pPr>
            <a:r>
              <a:rPr lang="en-US" sz="2200" dirty="0"/>
              <a:t>a system that provides immigration status</a:t>
            </a:r>
          </a:p>
          <a:p>
            <a:pPr>
              <a:buClr>
                <a:srgbClr val="FF0000"/>
              </a:buClr>
              <a:buFont typeface="Arial" panose="020B0604020202020204" pitchFamily="34" charset="0"/>
              <a:buChar char="•"/>
            </a:pPr>
            <a:r>
              <a:rPr lang="en-US" sz="2200" dirty="0"/>
              <a:t>used for a prescreening candidates</a:t>
            </a:r>
          </a:p>
          <a:p>
            <a:pPr>
              <a:buClr>
                <a:srgbClr val="FF0000"/>
              </a:buClr>
              <a:buFont typeface="Arial" panose="020B0604020202020204" pitchFamily="34" charset="0"/>
              <a:buChar char="•"/>
            </a:pPr>
            <a:r>
              <a:rPr lang="en-US" sz="2200" dirty="0"/>
              <a:t>a safe harbor from worksite enforcement – </a:t>
            </a:r>
          </a:p>
          <a:p>
            <a:pPr marL="228600" lvl="1" indent="0">
              <a:buClr>
                <a:srgbClr val="FF0000"/>
              </a:buClr>
              <a:buNone/>
            </a:pPr>
            <a:r>
              <a:rPr lang="en-US" sz="2000" i="1" dirty="0"/>
              <a:t>but does give the employer a rebuttable presumption that the employer did not knowingly hire an unauthorized worker</a:t>
            </a:r>
          </a:p>
          <a:p>
            <a:pPr lvl="1"/>
            <a:endParaRPr lang="en-US" dirty="0"/>
          </a:p>
          <a:p>
            <a:pPr marL="228600" lvl="1" indent="0">
              <a:buNone/>
            </a:pPr>
            <a:endParaRPr lang="en-US" dirty="0"/>
          </a:p>
        </p:txBody>
      </p:sp>
    </p:spTree>
    <p:extLst>
      <p:ext uri="{BB962C8B-B14F-4D97-AF65-F5344CB8AC3E}">
        <p14:creationId xmlns:p14="http://schemas.microsoft.com/office/powerpoint/2010/main" val="21377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ewImagema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1828" y="0"/>
            <a:ext cx="6252172" cy="4559948"/>
          </a:xfrm>
          <a:prstGeom prst="rect">
            <a:avLst/>
          </a:prstGeom>
        </p:spPr>
      </p:pic>
      <p:sp>
        <p:nvSpPr>
          <p:cNvPr id="3" name="Content Placeholder 2"/>
          <p:cNvSpPr>
            <a:spLocks noGrp="1"/>
          </p:cNvSpPr>
          <p:nvPr>
            <p:ph idx="1"/>
          </p:nvPr>
        </p:nvSpPr>
        <p:spPr/>
        <p:txBody>
          <a:bodyPr>
            <a:normAutofit fontScale="92500"/>
          </a:bodyPr>
          <a:lstStyle/>
          <a:p>
            <a:r>
              <a:rPr lang="en-US" sz="1900" dirty="0"/>
              <a:t>All new hires complete the Employment Eligibility Form (form I-9) </a:t>
            </a:r>
          </a:p>
          <a:p>
            <a:r>
              <a:rPr lang="en-US" sz="1900" dirty="0"/>
              <a:t>HR opens a case on E-Verify website for each and every new hire</a:t>
            </a:r>
          </a:p>
          <a:p>
            <a:r>
              <a:rPr lang="en-US" sz="1900" dirty="0"/>
              <a:t>Initial verification will return results in a matter of seconds: </a:t>
            </a:r>
          </a:p>
          <a:p>
            <a:pPr lvl="1"/>
            <a:r>
              <a:rPr lang="en-US" sz="1800" dirty="0"/>
              <a:t>Employment Authorized</a:t>
            </a:r>
          </a:p>
          <a:p>
            <a:pPr lvl="2"/>
            <a:r>
              <a:rPr lang="en-US" sz="1600" i="1" dirty="0"/>
              <a:t>Employee is authorized to work</a:t>
            </a:r>
            <a:endParaRPr lang="en-US" sz="1600" dirty="0"/>
          </a:p>
          <a:p>
            <a:pPr lvl="1"/>
            <a:r>
              <a:rPr lang="en-US" sz="1800" dirty="0"/>
              <a:t>Interim Case Results</a:t>
            </a:r>
          </a:p>
          <a:p>
            <a:pPr lvl="2"/>
            <a:r>
              <a:rPr lang="en-US" sz="1600" i="1" dirty="0"/>
              <a:t>Interim case results requires additional action before E-Verify can provide a final case result</a:t>
            </a:r>
          </a:p>
          <a:p>
            <a:pPr lvl="3"/>
            <a:r>
              <a:rPr lang="en-US" sz="1200" dirty="0"/>
              <a:t>DHS or SSA Tentative Non-confirmation (TNC) – Information did not match records available to DHS and SSA.  Addition action is required</a:t>
            </a:r>
          </a:p>
          <a:p>
            <a:pPr lvl="3"/>
            <a:r>
              <a:rPr lang="en-US" sz="1200" dirty="0"/>
              <a:t>DHS Verification in Process – Case is referred to DHS for further verification.  No action is required at this time.  DHS will respond to most cases within 24 hours, although some responses may take up to three federal government workdays </a:t>
            </a:r>
          </a:p>
          <a:p>
            <a:pPr lvl="3"/>
            <a:r>
              <a:rPr lang="en-US" sz="1200" dirty="0"/>
              <a:t>Review and Update Employee Data – A prompt to review, update and resubmit the employee's Form I-9 Information</a:t>
            </a:r>
          </a:p>
          <a:p>
            <a:pPr lvl="3"/>
            <a:r>
              <a:rPr lang="en-US" sz="1200" dirty="0"/>
              <a:t>DHS or SSA Case in Continuance – Employee has visited an SSA field office, or contacted DHS, but more time is needed to determine a final case result </a:t>
            </a:r>
          </a:p>
          <a:p>
            <a:pPr marL="457200" lvl="2" indent="0">
              <a:buNone/>
            </a:pPr>
            <a:endParaRPr lang="en-US" sz="2000" dirty="0"/>
          </a:p>
          <a:p>
            <a:pPr lvl="2"/>
            <a:endParaRPr lang="en-US" sz="2000" dirty="0"/>
          </a:p>
          <a:p>
            <a:pPr lvl="1"/>
            <a:endParaRPr lang="en-US" sz="2200" dirty="0"/>
          </a:p>
          <a:p>
            <a:pPr lvl="2"/>
            <a:endParaRPr lang="en-US" sz="2000" dirty="0"/>
          </a:p>
          <a:p>
            <a:pPr lvl="1">
              <a:buFont typeface="Courier New" panose="02070309020205020404" pitchFamily="49" charset="0"/>
              <a:buChar char="o"/>
            </a:pPr>
            <a:endParaRPr lang="en-US" sz="2000" dirty="0"/>
          </a:p>
        </p:txBody>
      </p:sp>
      <p:sp>
        <p:nvSpPr>
          <p:cNvPr id="2" name="Title 1"/>
          <p:cNvSpPr>
            <a:spLocks noGrp="1"/>
          </p:cNvSpPr>
          <p:nvPr>
            <p:ph type="title"/>
          </p:nvPr>
        </p:nvSpPr>
        <p:spPr/>
        <p:txBody>
          <a:bodyPr/>
          <a:lstStyle/>
          <a:p>
            <a:r>
              <a:rPr lang="en-US" dirty="0"/>
              <a:t>E-VERIFY: PROCESS</a:t>
            </a:r>
          </a:p>
        </p:txBody>
      </p:sp>
    </p:spTree>
    <p:extLst>
      <p:ext uri="{BB962C8B-B14F-4D97-AF65-F5344CB8AC3E}">
        <p14:creationId xmlns:p14="http://schemas.microsoft.com/office/powerpoint/2010/main" val="3591404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ew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4981" y="-72827"/>
            <a:ext cx="6399019" cy="4636008"/>
          </a:xfrm>
          <a:prstGeom prst="rect">
            <a:avLst/>
          </a:prstGeom>
        </p:spPr>
      </p:pic>
      <p:sp>
        <p:nvSpPr>
          <p:cNvPr id="2" name="Title 1"/>
          <p:cNvSpPr>
            <a:spLocks noGrp="1"/>
          </p:cNvSpPr>
          <p:nvPr>
            <p:ph type="title"/>
          </p:nvPr>
        </p:nvSpPr>
        <p:spPr/>
        <p:txBody>
          <a:bodyPr>
            <a:normAutofit/>
          </a:bodyPr>
          <a:lstStyle/>
          <a:p>
            <a:r>
              <a:rPr lang="en-US" dirty="0"/>
              <a:t>E-VERIFY: Tentative Non-Confirmation (TNC)</a:t>
            </a:r>
          </a:p>
        </p:txBody>
      </p:sp>
      <p:sp>
        <p:nvSpPr>
          <p:cNvPr id="3" name="Content Placeholder 2"/>
          <p:cNvSpPr>
            <a:spLocks noGrp="1"/>
          </p:cNvSpPr>
          <p:nvPr>
            <p:ph idx="1"/>
          </p:nvPr>
        </p:nvSpPr>
        <p:spPr/>
        <p:txBody>
          <a:bodyPr>
            <a:normAutofit fontScale="77500" lnSpcReduction="20000"/>
          </a:bodyPr>
          <a:lstStyle/>
          <a:p>
            <a:pPr marL="228600" lvl="1" indent="0">
              <a:buNone/>
            </a:pPr>
            <a:r>
              <a:rPr lang="en-US" sz="2100" b="1" dirty="0"/>
              <a:t>TNC means the employee’s information does not match records available in the DHS or the SSA data base, and further action is required by the employee</a:t>
            </a:r>
          </a:p>
          <a:p>
            <a:pPr marL="228600" lvl="1" indent="0">
              <a:buNone/>
            </a:pPr>
            <a:endParaRPr lang="en-US" sz="2100" dirty="0"/>
          </a:p>
          <a:p>
            <a:pPr marL="228600" lvl="1" indent="0">
              <a:buNone/>
            </a:pPr>
            <a:r>
              <a:rPr lang="en-US" sz="2100" b="1" i="1" dirty="0"/>
              <a:t>Additional Action by Employee (once HR has informed them of the TNC):</a:t>
            </a:r>
          </a:p>
          <a:p>
            <a:pPr lvl="1"/>
            <a:r>
              <a:rPr lang="en-US" sz="2100" dirty="0"/>
              <a:t>Employee decides whether he/she will “contest” or “not contest”</a:t>
            </a:r>
          </a:p>
          <a:p>
            <a:pPr lvl="2"/>
            <a:r>
              <a:rPr lang="en-US" sz="1800" dirty="0"/>
              <a:t>If employee chooses NOT to contest, it is considered a “Final Non-Confirmation” and the employer may terminate employment effective immediately. </a:t>
            </a:r>
          </a:p>
          <a:p>
            <a:pPr lvl="2"/>
            <a:r>
              <a:rPr lang="en-US" sz="1800" dirty="0"/>
              <a:t>If employee chooses to contest;</a:t>
            </a:r>
          </a:p>
          <a:p>
            <a:pPr lvl="3"/>
            <a:r>
              <a:rPr lang="en-US" dirty="0"/>
              <a:t>HR will provide employee with the Further Action Notice (FAN) and refer employee to the appropriate agency</a:t>
            </a:r>
          </a:p>
          <a:p>
            <a:pPr lvl="3"/>
            <a:r>
              <a:rPr lang="en-US" dirty="0"/>
              <a:t>Employee has 8 Federal Government working days to resolve the TNC</a:t>
            </a:r>
          </a:p>
          <a:p>
            <a:pPr marL="685800" lvl="3" indent="0">
              <a:buNone/>
            </a:pPr>
            <a:endParaRPr lang="en-US" dirty="0"/>
          </a:p>
          <a:p>
            <a:pPr marL="228600" lvl="1" indent="0">
              <a:buNone/>
            </a:pPr>
            <a:r>
              <a:rPr lang="en-US" sz="1900" i="1" dirty="0">
                <a:solidFill>
                  <a:srgbClr val="FF0000"/>
                </a:solidFill>
              </a:rPr>
              <a:t>*Employers CANNOT terminate or take adverse action against the employee based on the employee’s</a:t>
            </a:r>
          </a:p>
          <a:p>
            <a:pPr marL="228600" lvl="1" indent="0">
              <a:buNone/>
            </a:pPr>
            <a:r>
              <a:rPr lang="en-US" sz="1900" i="1" dirty="0">
                <a:solidFill>
                  <a:srgbClr val="FF0000"/>
                </a:solidFill>
              </a:rPr>
              <a:t> decision to contest a TNC or because the employee’s case is pending with DHS or SSA.</a:t>
            </a:r>
          </a:p>
        </p:txBody>
      </p:sp>
    </p:spTree>
    <p:extLst>
      <p:ext uri="{BB962C8B-B14F-4D97-AF65-F5344CB8AC3E}">
        <p14:creationId xmlns:p14="http://schemas.microsoft.com/office/powerpoint/2010/main" val="7851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essG.png"/>
          <p:cNvPicPr>
            <a:picLocks noChangeAspect="1"/>
          </p:cNvPicPr>
          <p:nvPr/>
        </p:nvPicPr>
        <p:blipFill>
          <a:blip r:embed="rId2">
            <a:extLst>
              <a:ext uri="{28A0092B-C50C-407E-A947-70E740481C1C}">
                <a14:useLocalDpi xmlns:a14="http://schemas.microsoft.com/office/drawing/2010/main" val="0"/>
              </a:ext>
            </a:extLst>
          </a:blip>
          <a:srcRect t="6102" b="6102"/>
          <a:stretch>
            <a:fillRect/>
          </a:stretch>
        </p:blipFill>
        <p:spPr>
          <a:xfrm>
            <a:off x="0" y="676749"/>
            <a:ext cx="9144000" cy="3888676"/>
          </a:xfrm>
          <a:prstGeom prst="rect">
            <a:avLst/>
          </a:prstGeom>
        </p:spPr>
      </p:pic>
      <p:sp>
        <p:nvSpPr>
          <p:cNvPr id="2" name="Title 1"/>
          <p:cNvSpPr>
            <a:spLocks noGrp="1"/>
          </p:cNvSpPr>
          <p:nvPr>
            <p:ph type="title"/>
          </p:nvPr>
        </p:nvSpPr>
        <p:spPr/>
        <p:txBody>
          <a:bodyPr>
            <a:normAutofit/>
          </a:bodyPr>
          <a:lstStyle/>
          <a:p>
            <a:r>
              <a:rPr lang="en-US" dirty="0"/>
              <a:t>E-VERIFY: FINAL CASE RESULTS FOR TNC</a:t>
            </a:r>
          </a:p>
        </p:txBody>
      </p:sp>
      <p:sp>
        <p:nvSpPr>
          <p:cNvPr id="3" name="Content Placeholder 2"/>
          <p:cNvSpPr>
            <a:spLocks noGrp="1"/>
          </p:cNvSpPr>
          <p:nvPr>
            <p:ph idx="1"/>
          </p:nvPr>
        </p:nvSpPr>
        <p:spPr>
          <a:xfrm>
            <a:off x="407066" y="825389"/>
            <a:ext cx="8229600" cy="3677916"/>
          </a:xfrm>
        </p:spPr>
        <p:txBody>
          <a:bodyPr>
            <a:normAutofit fontScale="62500" lnSpcReduction="20000"/>
          </a:bodyPr>
          <a:lstStyle/>
          <a:p>
            <a:pPr marL="228600" lvl="1" indent="0">
              <a:buNone/>
            </a:pPr>
            <a:r>
              <a:rPr lang="en-US" sz="2900" dirty="0"/>
              <a:t>After employee is notified of TNC and referred to appropriate agency, E-Verify will provide and update case results with 10 Federal Government working days</a:t>
            </a:r>
          </a:p>
          <a:p>
            <a:pPr marL="228600" lvl="1" indent="0">
              <a:buNone/>
            </a:pPr>
            <a:endParaRPr lang="en-US" sz="2900" dirty="0"/>
          </a:p>
          <a:p>
            <a:pPr marL="228600" lvl="1" indent="0">
              <a:buNone/>
            </a:pPr>
            <a:r>
              <a:rPr lang="en-US" sz="2900" dirty="0"/>
              <a:t>Final case results includes:</a:t>
            </a:r>
          </a:p>
          <a:p>
            <a:pPr lvl="2"/>
            <a:r>
              <a:rPr lang="en-US" sz="2000" dirty="0"/>
              <a:t>Employment Authorized - close case, no further action</a:t>
            </a:r>
          </a:p>
          <a:p>
            <a:pPr lvl="2"/>
            <a:r>
              <a:rPr lang="en-US" sz="2000" dirty="0"/>
              <a:t>SSA Final Non-confirmation - terminate and close case</a:t>
            </a:r>
          </a:p>
          <a:p>
            <a:pPr lvl="2"/>
            <a:r>
              <a:rPr lang="en-US" sz="2000" dirty="0"/>
              <a:t>DHS Final Non-confirmation -  terminate and close case</a:t>
            </a:r>
          </a:p>
          <a:p>
            <a:pPr lvl="2"/>
            <a:r>
              <a:rPr lang="en-US" sz="2000" dirty="0"/>
              <a:t>DHS No Show - terminate and close case</a:t>
            </a:r>
          </a:p>
          <a:p>
            <a:pPr lvl="2"/>
            <a:r>
              <a:rPr lang="en-US" sz="2000" dirty="0"/>
              <a:t>Error: Close Case and resubmit – close case and create a new case for the employee</a:t>
            </a:r>
          </a:p>
          <a:p>
            <a:pPr lvl="2"/>
            <a:endParaRPr lang="en-US" sz="2000" dirty="0"/>
          </a:p>
          <a:p>
            <a:pPr marL="228600" lvl="1" indent="0">
              <a:buNone/>
            </a:pPr>
            <a:r>
              <a:rPr lang="en-US" sz="2900" dirty="0"/>
              <a:t>After HR receives the final case result and proceeds with appropriate action (if applicable), HR will update E-Verify and close the case. </a:t>
            </a:r>
          </a:p>
          <a:p>
            <a:pPr lvl="1"/>
            <a:endParaRPr lang="en-US" sz="2200" dirty="0"/>
          </a:p>
          <a:p>
            <a:pPr marL="228600" lvl="1" indent="0">
              <a:buNone/>
            </a:pPr>
            <a:r>
              <a:rPr lang="en-US" i="1" dirty="0">
                <a:solidFill>
                  <a:srgbClr val="FF0000"/>
                </a:solidFill>
              </a:rPr>
              <a:t>*Employers may NOT ask employee for additional evidence of confirmation on resolved cases</a:t>
            </a:r>
            <a:endParaRPr lang="en-US" sz="1600" dirty="0"/>
          </a:p>
        </p:txBody>
      </p:sp>
    </p:spTree>
    <p:extLst>
      <p:ext uri="{BB962C8B-B14F-4D97-AF65-F5344CB8AC3E}">
        <p14:creationId xmlns:p14="http://schemas.microsoft.com/office/powerpoint/2010/main" val="401344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a:t>Thank You</a:t>
            </a:r>
          </a:p>
        </p:txBody>
      </p:sp>
      <p:sp>
        <p:nvSpPr>
          <p:cNvPr id="3" name="Content Placeholder 15"/>
          <p:cNvSpPr txBox="1">
            <a:spLocks/>
          </p:cNvSpPr>
          <p:nvPr/>
        </p:nvSpPr>
        <p:spPr>
          <a:xfrm>
            <a:off x="2357397" y="3026279"/>
            <a:ext cx="5787293" cy="1113258"/>
          </a:xfrm>
          <a:prstGeom prst="rect">
            <a:avLst/>
          </a:prstGeom>
        </p:spPr>
        <p:txBody>
          <a:bodyPr vert="horz" lIns="91440" tIns="45720" rIns="91440" bIns="45720" rtlCol="0">
            <a:noAutofit/>
          </a:bodyPr>
          <a:lstStyle>
            <a:lvl1pPr marL="0" indent="0" algn="l" defTabSz="457200" rtl="0" eaLnBrk="1" latinLnBrk="0" hangingPunct="1">
              <a:spcBef>
                <a:spcPct val="20000"/>
              </a:spcBef>
              <a:buClr>
                <a:schemeClr val="accent4"/>
              </a:buClr>
              <a:buSzPct val="90000"/>
              <a:buFont typeface="Arial"/>
              <a:buNone/>
              <a:defRPr sz="1800" kern="1200">
                <a:solidFill>
                  <a:schemeClr val="tx1"/>
                </a:solidFill>
                <a:latin typeface="+mn-lt"/>
                <a:ea typeface="+mn-ea"/>
                <a:cs typeface="+mn-cs"/>
              </a:defRPr>
            </a:lvl1pPr>
            <a:lvl2pPr marL="457200" indent="0" algn="ctr" defTabSz="457200" rtl="0" eaLnBrk="1" latinLnBrk="0" hangingPunct="1">
              <a:spcBef>
                <a:spcPct val="20000"/>
              </a:spcBef>
              <a:buClr>
                <a:schemeClr val="accent5">
                  <a:lumMod val="50000"/>
                  <a:lumOff val="50000"/>
                </a:schemeClr>
              </a:buClr>
              <a:buSzPct val="90000"/>
              <a:buFont typeface="Arial"/>
              <a:buNone/>
              <a:defRPr sz="2400" kern="1200">
                <a:solidFill>
                  <a:schemeClr val="tx1">
                    <a:tint val="75000"/>
                  </a:schemeClr>
                </a:solidFill>
                <a:latin typeface="+mn-lt"/>
                <a:ea typeface="+mn-ea"/>
                <a:cs typeface="+mn-cs"/>
              </a:defRPr>
            </a:lvl2pPr>
            <a:lvl3pPr marL="914400" indent="0" algn="ctr" defTabSz="457200" rtl="0" eaLnBrk="1" latinLnBrk="0" hangingPunct="1">
              <a:spcBef>
                <a:spcPct val="20000"/>
              </a:spcBef>
              <a:buClr>
                <a:schemeClr val="accent3"/>
              </a:buClr>
              <a:buSzPct val="90000"/>
              <a:buFont typeface="Lucida Grande"/>
              <a:buNone/>
              <a:defRPr sz="2200" kern="1200">
                <a:solidFill>
                  <a:schemeClr val="tx1">
                    <a:tint val="75000"/>
                  </a:schemeClr>
                </a:solidFill>
                <a:latin typeface="+mn-lt"/>
                <a:ea typeface="+mn-ea"/>
                <a:cs typeface="+mn-cs"/>
              </a:defRPr>
            </a:lvl3pPr>
            <a:lvl4pPr marL="1371600" indent="0" algn="ctr" defTabSz="457200" rtl="0" eaLnBrk="1" latinLnBrk="0" hangingPunct="1">
              <a:spcBef>
                <a:spcPct val="20000"/>
              </a:spcBef>
              <a:buClr>
                <a:schemeClr val="accent4"/>
              </a:buClr>
              <a:buSzPct val="90000"/>
              <a:buFont typeface="Arial"/>
              <a:buNone/>
              <a:defRPr sz="1800" kern="1200">
                <a:solidFill>
                  <a:schemeClr val="tx1">
                    <a:tint val="75000"/>
                  </a:schemeClr>
                </a:solidFill>
                <a:latin typeface="+mn-lt"/>
                <a:ea typeface="+mn-ea"/>
                <a:cs typeface="+mn-cs"/>
              </a:defRPr>
            </a:lvl4pPr>
            <a:lvl5pPr marL="1828800" indent="0" algn="ctr" defTabSz="457200" rtl="0" eaLnBrk="1" latinLnBrk="0" hangingPunct="1">
              <a:spcBef>
                <a:spcPct val="20000"/>
              </a:spcBef>
              <a:buClr>
                <a:schemeClr val="accent3"/>
              </a:buClr>
              <a:buSzPct val="90000"/>
              <a:buFont typeface="Arial"/>
              <a:buNone/>
              <a:defRPr sz="18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latin typeface="Arial" panose="020B0604020202020204" pitchFamily="34" charset="0"/>
                <a:cs typeface="Arial" panose="020B0604020202020204" pitchFamily="34" charset="0"/>
              </a:rPr>
              <a:t>For questions, please contact:</a:t>
            </a:r>
            <a:r>
              <a:rPr lang="en-US" sz="1400" dirty="0">
                <a:solidFill>
                  <a:srgbClr val="34A8E2"/>
                </a:solidFill>
                <a:latin typeface="Arial" panose="020B0604020202020204" pitchFamily="34" charset="0"/>
                <a:cs typeface="Arial" panose="020B0604020202020204" pitchFamily="34" charset="0"/>
              </a:rPr>
              <a:t> </a:t>
            </a:r>
            <a:endParaRPr lang="en-US" sz="1400" dirty="0">
              <a:solidFill>
                <a:schemeClr val="bg1">
                  <a:lumMod val="50000"/>
                </a:schemeClr>
              </a:solidFill>
              <a:latin typeface="Arial" panose="020B0604020202020204" pitchFamily="34" charset="0"/>
              <a:cs typeface="Arial" panose="020B0604020202020204" pitchFamily="34" charset="0"/>
            </a:endParaRPr>
          </a:p>
          <a:p>
            <a:pPr marL="0" lvl="1" algn="l">
              <a:lnSpc>
                <a:spcPct val="150000"/>
              </a:lnSpc>
              <a:buClr>
                <a:srgbClr val="FF0000"/>
              </a:buClr>
            </a:pPr>
            <a:r>
              <a:rPr lang="en-US" sz="1100" dirty="0">
                <a:solidFill>
                  <a:schemeClr val="tx1"/>
                </a:solidFill>
                <a:latin typeface="Arial" panose="020B0604020202020204" pitchFamily="34" charset="0"/>
                <a:cs typeface="Arial" panose="020B0604020202020204" pitchFamily="34" charset="0"/>
              </a:rPr>
              <a:t>Khristine Dunne at</a:t>
            </a:r>
            <a:r>
              <a:rPr lang="en-US" sz="1100" dirty="0">
                <a:solidFill>
                  <a:schemeClr val="bg1">
                    <a:lumMod val="50000"/>
                  </a:schemeClr>
                </a:solidFill>
                <a:latin typeface="Arial" panose="020B0604020202020204" pitchFamily="34" charset="0"/>
                <a:cs typeface="Arial" panose="020B0604020202020204" pitchFamily="34" charset="0"/>
              </a:rPr>
              <a:t> </a:t>
            </a:r>
            <a:r>
              <a:rPr lang="en-US" sz="1100" u="sng" dirty="0">
                <a:solidFill>
                  <a:srgbClr val="34A8E2"/>
                </a:solidFill>
                <a:latin typeface="Arial" panose="020B0604020202020204" pitchFamily="34" charset="0"/>
                <a:cs typeface="Arial" panose="020B0604020202020204" pitchFamily="34" charset="0"/>
              </a:rPr>
              <a:t>Khristine</a:t>
            </a:r>
            <a:r>
              <a:rPr lang="en-US" sz="1100" u="sng" dirty="0">
                <a:solidFill>
                  <a:srgbClr val="34A8E2"/>
                </a:solidFill>
                <a:latin typeface="Arial" panose="020B0604020202020204" pitchFamily="34" charset="0"/>
                <a:cs typeface="Arial" panose="020B0604020202020204" pitchFamily="34" charset="0"/>
                <a:hlinkClick r:id="rId2"/>
              </a:rPr>
              <a:t>.dunne@8x8.com</a:t>
            </a:r>
            <a:endParaRPr lang="en-US" sz="1100" u="sng" dirty="0">
              <a:solidFill>
                <a:srgbClr val="34A8E2"/>
              </a:solidFill>
              <a:latin typeface="Arial" panose="020B0604020202020204" pitchFamily="34" charset="0"/>
              <a:cs typeface="Arial" panose="020B0604020202020204" pitchFamily="34" charset="0"/>
            </a:endParaRPr>
          </a:p>
          <a:p>
            <a:pPr marL="0" lvl="1" algn="l">
              <a:lnSpc>
                <a:spcPct val="150000"/>
              </a:lnSpc>
              <a:buClr>
                <a:srgbClr val="FF0000"/>
              </a:buClr>
            </a:pPr>
            <a:r>
              <a:rPr lang="en-US" sz="1100" dirty="0">
                <a:solidFill>
                  <a:schemeClr val="tx1"/>
                </a:solidFill>
                <a:latin typeface="Arial" panose="020B0604020202020204" pitchFamily="34" charset="0"/>
                <a:cs typeface="Arial" panose="020B0604020202020204" pitchFamily="34" charset="0"/>
              </a:rPr>
              <a:t>Dana Savanh at</a:t>
            </a:r>
            <a:r>
              <a:rPr lang="en-US" sz="1100" dirty="0">
                <a:solidFill>
                  <a:schemeClr val="bg1">
                    <a:lumMod val="50000"/>
                  </a:schemeClr>
                </a:solidFill>
                <a:latin typeface="Arial" panose="020B0604020202020204" pitchFamily="34" charset="0"/>
                <a:cs typeface="Arial" panose="020B0604020202020204" pitchFamily="34" charset="0"/>
              </a:rPr>
              <a:t> </a:t>
            </a:r>
            <a:r>
              <a:rPr lang="en-US" sz="1100" u="sng" dirty="0">
                <a:solidFill>
                  <a:srgbClr val="34A8E2"/>
                </a:solidFill>
                <a:latin typeface="Arial" panose="020B0604020202020204" pitchFamily="34" charset="0"/>
                <a:cs typeface="Arial" panose="020B0604020202020204" pitchFamily="34" charset="0"/>
              </a:rPr>
              <a:t>D</a:t>
            </a:r>
            <a:r>
              <a:rPr lang="en-US" sz="1100" u="sng" dirty="0">
                <a:solidFill>
                  <a:srgbClr val="34A8E2"/>
                </a:solidFill>
                <a:latin typeface="Arial" panose="020B0604020202020204" pitchFamily="34" charset="0"/>
                <a:cs typeface="Arial" panose="020B0604020202020204" pitchFamily="34" charset="0"/>
                <a:hlinkClick r:id="rId2"/>
              </a:rPr>
              <a:t>ana.savanh@8x8.com</a:t>
            </a:r>
            <a:endParaRPr lang="en-US" sz="1100" u="sng" dirty="0">
              <a:solidFill>
                <a:srgbClr val="34A8E2"/>
              </a:solidFill>
              <a:latin typeface="Arial" panose="020B0604020202020204" pitchFamily="34" charset="0"/>
              <a:cs typeface="Arial" panose="020B0604020202020204" pitchFamily="34" charset="0"/>
            </a:endParaRPr>
          </a:p>
          <a:p>
            <a:pPr marL="0" lvl="1" algn="l">
              <a:lnSpc>
                <a:spcPct val="150000"/>
              </a:lnSpc>
              <a:buClr>
                <a:srgbClr val="FF0000"/>
              </a:buClr>
            </a:pPr>
            <a:endParaRPr lang="en-US" sz="1400" u="sng" dirty="0">
              <a:solidFill>
                <a:srgbClr val="34A8E2"/>
              </a:solidFill>
              <a:latin typeface="Arial" panose="020B0604020202020204" pitchFamily="34" charset="0"/>
              <a:cs typeface="Arial" panose="020B0604020202020204" pitchFamily="34" charset="0"/>
            </a:endParaRPr>
          </a:p>
          <a:p>
            <a:pPr marL="0" lvl="1" algn="l">
              <a:lnSpc>
                <a:spcPct val="150000"/>
              </a:lnSpc>
              <a:buClr>
                <a:srgbClr val="FF0000"/>
              </a:buClr>
            </a:pPr>
            <a:r>
              <a:rPr lang="en-US" sz="1400" dirty="0">
                <a:solidFill>
                  <a:srgbClr val="34A8E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47161135"/>
      </p:ext>
    </p:extLst>
  </p:cSld>
  <p:clrMapOvr>
    <a:masterClrMapping/>
  </p:clrMapOvr>
</p:sld>
</file>

<file path=ppt/theme/theme1.xml><?xml version="1.0" encoding="utf-8"?>
<a:theme xmlns:a="http://schemas.openxmlformats.org/drawingml/2006/main" name="Office Theme">
  <a:themeElements>
    <a:clrScheme name="Custom 9">
      <a:dk1>
        <a:srgbClr val="FFFFFF"/>
      </a:dk1>
      <a:lt1>
        <a:srgbClr val="171F2A"/>
      </a:lt1>
      <a:dk2>
        <a:srgbClr val="1D2A38"/>
      </a:dk2>
      <a:lt2>
        <a:srgbClr val="E7EFEF"/>
      </a:lt2>
      <a:accent1>
        <a:srgbClr val="FDB70B"/>
      </a:accent1>
      <a:accent2>
        <a:srgbClr val="4EC5B7"/>
      </a:accent2>
      <a:accent3>
        <a:srgbClr val="4E778F"/>
      </a:accent3>
      <a:accent4>
        <a:srgbClr val="DC1019"/>
      </a:accent4>
      <a:accent5>
        <a:srgbClr val="171F2A"/>
      </a:accent5>
      <a:accent6>
        <a:srgbClr val="E7EFEF"/>
      </a:accent6>
      <a:hlink>
        <a:srgbClr val="3399CC"/>
      </a:hlink>
      <a:folHlink>
        <a:srgbClr val="00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7161</TotalTime>
  <Words>569</Words>
  <Application>Microsoft Office PowerPoint</Application>
  <PresentationFormat>On-screen Show (16:9)</PresentationFormat>
  <Paragraphs>61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Lucida Grande</vt:lpstr>
      <vt:lpstr>Office Theme</vt:lpstr>
      <vt:lpstr>E-Verify</vt:lpstr>
      <vt:lpstr>PowerPoint Presentation</vt:lpstr>
      <vt:lpstr>E-VERIFY</vt:lpstr>
      <vt:lpstr>E-VERIFY: PROCESS</vt:lpstr>
      <vt:lpstr>E-VERIFY: Tentative Non-Confirmation (TNC)</vt:lpstr>
      <vt:lpstr>E-VERIFY: FINAL CASE RESULTS FOR TNC</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Kendall</dc:creator>
  <cp:lastModifiedBy>Dana Savanh</cp:lastModifiedBy>
  <cp:revision>102</cp:revision>
  <dcterms:created xsi:type="dcterms:W3CDTF">2016-05-25T18:06:41Z</dcterms:created>
  <dcterms:modified xsi:type="dcterms:W3CDTF">2016-07-27T20:06:33Z</dcterms:modified>
</cp:coreProperties>
</file>