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2" r:id="rId3"/>
    <p:sldId id="317" r:id="rId4"/>
    <p:sldId id="303" r:id="rId5"/>
    <p:sldId id="315" r:id="rId6"/>
    <p:sldId id="316" r:id="rId7"/>
    <p:sldId id="305" r:id="rId8"/>
    <p:sldId id="306" r:id="rId9"/>
    <p:sldId id="314" r:id="rId10"/>
    <p:sldId id="311" r:id="rId11"/>
    <p:sldId id="31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137"/>
    <a:srgbClr val="7D2F96"/>
    <a:srgbClr val="342B94"/>
    <a:srgbClr val="165CB3"/>
    <a:srgbClr val="34A8E2"/>
    <a:srgbClr val="65B82E"/>
    <a:srgbClr val="FFBD1D"/>
    <a:srgbClr val="FD4705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61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Bkg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5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22"/>
            <a:ext cx="9144000" cy="4096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22"/>
            <a:ext cx="9144000" cy="40962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22"/>
            <a:ext cx="9144000" cy="4096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1F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22"/>
            <a:ext cx="9144000" cy="4096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61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4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3636" y="2849029"/>
            <a:ext cx="651684" cy="651684"/>
          </a:xfrm>
          <a:prstGeom prst="rect">
            <a:avLst/>
          </a:prstGeom>
          <a:solidFill>
            <a:srgbClr val="FD4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578477" y="2849029"/>
            <a:ext cx="651684" cy="651684"/>
          </a:xfrm>
          <a:prstGeom prst="rect">
            <a:avLst/>
          </a:prstGeom>
          <a:solidFill>
            <a:srgbClr val="FFB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63317" y="2849029"/>
            <a:ext cx="651684" cy="651684"/>
          </a:xfrm>
          <a:prstGeom prst="rect">
            <a:avLst/>
          </a:prstGeom>
          <a:solidFill>
            <a:srgbClr val="65B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748158" y="2849029"/>
            <a:ext cx="651684" cy="651684"/>
          </a:xfrm>
          <a:prstGeom prst="rect">
            <a:avLst/>
          </a:prstGeom>
          <a:solidFill>
            <a:srgbClr val="34A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32998" y="2849029"/>
            <a:ext cx="651684" cy="651684"/>
          </a:xfrm>
          <a:prstGeom prst="rect">
            <a:avLst/>
          </a:prstGeom>
          <a:solidFill>
            <a:srgbClr val="165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17839" y="2849029"/>
            <a:ext cx="651684" cy="651684"/>
          </a:xfrm>
          <a:prstGeom prst="rect">
            <a:avLst/>
          </a:prstGeom>
          <a:solidFill>
            <a:srgbClr val="342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02679" y="2849029"/>
            <a:ext cx="651684" cy="651684"/>
          </a:xfrm>
          <a:prstGeom prst="rect">
            <a:avLst/>
          </a:prstGeom>
          <a:solidFill>
            <a:srgbClr val="7D2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520" y="2849029"/>
            <a:ext cx="651684" cy="651684"/>
          </a:xfrm>
          <a:prstGeom prst="rect">
            <a:avLst/>
          </a:prstGeom>
          <a:solidFill>
            <a:srgbClr val="26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9027" y="2322669"/>
            <a:ext cx="24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Secondary color palette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578477" y="1054435"/>
            <a:ext cx="651684" cy="6516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63318" y="1054435"/>
            <a:ext cx="651684" cy="6516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748158" y="1054435"/>
            <a:ext cx="651684" cy="65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32999" y="1054435"/>
            <a:ext cx="651684" cy="6516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917839" y="1054435"/>
            <a:ext cx="651684" cy="6516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1882" y="520017"/>
            <a:ext cx="215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Primary color palette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002679" y="1054435"/>
            <a:ext cx="651684" cy="65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59778" y="3929684"/>
            <a:ext cx="591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4A8E2"/>
                </a:solidFill>
              </a:rPr>
              <a:t>To access a swatch of</a:t>
            </a:r>
            <a:r>
              <a:rPr lang="en-US" baseline="0" dirty="0">
                <a:solidFill>
                  <a:srgbClr val="34A8E2"/>
                </a:solidFill>
              </a:rPr>
              <a:t> </a:t>
            </a:r>
            <a:r>
              <a:rPr lang="en-US" dirty="0">
                <a:solidFill>
                  <a:srgbClr val="34A8E2"/>
                </a:solidFill>
              </a:rPr>
              <a:t>these colors, just go to the Master page</a:t>
            </a:r>
          </a:p>
        </p:txBody>
      </p:sp>
    </p:spTree>
    <p:extLst>
      <p:ext uri="{BB962C8B-B14F-4D97-AF65-F5344CB8AC3E}">
        <p14:creationId xmlns:p14="http://schemas.microsoft.com/office/powerpoint/2010/main" val="82863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07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g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5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n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5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8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6" y="969171"/>
            <a:ext cx="8229600" cy="3534133"/>
          </a:xfrm>
        </p:spPr>
        <p:txBody>
          <a:bodyPr/>
          <a:lstStyle>
            <a:lvl3pPr marL="685800" indent="-228600">
              <a:buClr>
                <a:schemeClr val="accent3"/>
              </a:buClr>
              <a:buFont typeface="Lucida Grande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7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6" y="969171"/>
            <a:ext cx="8229600" cy="3534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22424" y="4787371"/>
            <a:ext cx="3150006" cy="217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74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74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6749"/>
            <a:ext cx="9144000" cy="3957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22"/>
            <a:ext cx="9144000" cy="4096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4" y="2287869"/>
            <a:ext cx="6061290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x8Logo_red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" y="4720597"/>
            <a:ext cx="614783" cy="297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066" y="0"/>
            <a:ext cx="8229600" cy="67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066" y="969171"/>
            <a:ext cx="8229600" cy="362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278223" y="4762759"/>
            <a:ext cx="20494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</a:rPr>
              <a:t>© 2016 8x8 - Confidential &amp; Proprietary</a:t>
            </a:r>
          </a:p>
        </p:txBody>
      </p:sp>
      <p:pic>
        <p:nvPicPr>
          <p:cNvPr id="9" name="Picture 8" descr="8X8_TAGTEXT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74" y="4818986"/>
            <a:ext cx="3048000" cy="14111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32131" y="4606237"/>
            <a:ext cx="830162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96"/>
          <p:cNvSpPr txBox="1">
            <a:spLocks/>
          </p:cNvSpPr>
          <p:nvPr userDrawn="1"/>
        </p:nvSpPr>
        <p:spPr>
          <a:xfrm>
            <a:off x="8471562" y="4786530"/>
            <a:ext cx="323849" cy="20774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10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828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50" r:id="rId4"/>
    <p:sldLayoutId id="2147483664" r:id="rId5"/>
    <p:sldLayoutId id="2147483652" r:id="rId6"/>
    <p:sldLayoutId id="2147483653" r:id="rId7"/>
    <p:sldLayoutId id="2147483665" r:id="rId8"/>
    <p:sldLayoutId id="2147483658" r:id="rId9"/>
    <p:sldLayoutId id="2147483659" r:id="rId10"/>
    <p:sldLayoutId id="2147483660" r:id="rId11"/>
    <p:sldLayoutId id="2147483663" r:id="rId12"/>
    <p:sldLayoutId id="2147483661" r:id="rId13"/>
    <p:sldLayoutId id="2147483654" r:id="rId14"/>
    <p:sldLayoutId id="2147483655" r:id="rId15"/>
    <p:sldLayoutId id="2147483666" r:id="rId16"/>
    <p:sldLayoutId id="21474836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2600" kern="1200">
          <a:solidFill>
            <a:srgbClr val="171F2A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Clr>
          <a:schemeClr val="accent5">
            <a:lumMod val="50000"/>
            <a:lumOff val="50000"/>
          </a:schemeClr>
        </a:buClr>
        <a:buSzPct val="90000"/>
        <a:buFont typeface="Arial"/>
        <a:buChar char="•"/>
        <a:defRPr sz="2400" kern="1200">
          <a:solidFill>
            <a:srgbClr val="171F2A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Clr>
          <a:schemeClr val="accent3"/>
        </a:buClr>
        <a:buSzPct val="90000"/>
        <a:buFont typeface="Lucida Grande"/>
        <a:buChar char="–"/>
        <a:defRPr sz="2200" kern="1200">
          <a:solidFill>
            <a:srgbClr val="171F2A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na.savanh@8x8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STEM OPT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Managers of STEM OPT Employees</a:t>
            </a:r>
          </a:p>
          <a:p>
            <a:r>
              <a:rPr lang="en-US" dirty="0"/>
              <a:t>Diane Strohfus</a:t>
            </a:r>
          </a:p>
        </p:txBody>
      </p:sp>
    </p:spTree>
    <p:extLst>
      <p:ext uri="{BB962C8B-B14F-4D97-AF65-F5344CB8AC3E}">
        <p14:creationId xmlns:p14="http://schemas.microsoft.com/office/powerpoint/2010/main" val="208779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EMPLOYEE’S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 lnSpcReduction="10000"/>
          </a:bodyPr>
          <a:lstStyle/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900" dirty="0"/>
              <a:t>Work with manager to complete the Training Plan (Form I-983)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9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800" dirty="0"/>
              <a:t>Submit completed/signed Training Plan (form I-983) along with any other required documents, to his/her University and USCIS, four (4) months before OPT expiration date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8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800" dirty="0"/>
              <a:t>Complete self evaluations for manager’s review/approval on the 12</a:t>
            </a:r>
            <a:r>
              <a:rPr lang="en-US" sz="1800" baseline="30000" dirty="0"/>
              <a:t>th</a:t>
            </a:r>
            <a:r>
              <a:rPr lang="en-US" sz="1800" dirty="0"/>
              <a:t> and 24</a:t>
            </a:r>
            <a:r>
              <a:rPr lang="en-US" sz="1800" baseline="30000" dirty="0"/>
              <a:t>th</a:t>
            </a:r>
            <a:r>
              <a:rPr lang="en-US" sz="1800" dirty="0"/>
              <a:t> month of the STEM OPT extension period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8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800" dirty="0"/>
              <a:t>Submit self evaluations to HR for signature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8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800" dirty="0"/>
              <a:t>Submit self evaluations to his/her University and USCIS</a:t>
            </a:r>
            <a:endParaRPr lang="en-US" sz="1900" dirty="0"/>
          </a:p>
          <a:p>
            <a:pPr lvl="1" fontAlgn="base"/>
            <a:endParaRPr lang="en-US" sz="1500" dirty="0"/>
          </a:p>
          <a:p>
            <a:pPr lvl="2" fontAlgn="base"/>
            <a:endParaRPr lang="en-US" sz="1700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0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3" name="Content Placeholder 15"/>
          <p:cNvSpPr txBox="1">
            <a:spLocks/>
          </p:cNvSpPr>
          <p:nvPr/>
        </p:nvSpPr>
        <p:spPr>
          <a:xfrm>
            <a:off x="2357397" y="3026279"/>
            <a:ext cx="5787293" cy="111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SzPct val="9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questions, please contact:</a:t>
            </a:r>
            <a:r>
              <a:rPr lang="en-US" sz="1400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lnSpc>
                <a:spcPct val="150000"/>
              </a:lnSpc>
              <a:buClr>
                <a:srgbClr val="FF0000"/>
              </a:buClr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Khristine Dunne 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100" u="sng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Khristine</a:t>
            </a:r>
            <a:r>
              <a:rPr lang="en-US" sz="1100" u="sng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.dunne@8x8.com</a:t>
            </a:r>
            <a:endParaRPr lang="en-US" sz="1100" u="sng" dirty="0">
              <a:solidFill>
                <a:srgbClr val="34A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lnSpc>
                <a:spcPct val="150000"/>
              </a:lnSpc>
              <a:buClr>
                <a:srgbClr val="FF0000"/>
              </a:buClr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Savanh 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100" u="sng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00" u="sng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ana.savanh@8x8.com</a:t>
            </a:r>
            <a:endParaRPr lang="en-US" sz="1100" u="sng" dirty="0">
              <a:solidFill>
                <a:srgbClr val="34A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lnSpc>
                <a:spcPct val="150000"/>
              </a:lnSpc>
              <a:buClr>
                <a:srgbClr val="FF0000"/>
              </a:buClr>
            </a:pPr>
            <a:endParaRPr lang="en-US" sz="1400" u="sng" dirty="0">
              <a:solidFill>
                <a:srgbClr val="34A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lnSpc>
                <a:spcPct val="150000"/>
              </a:lnSpc>
              <a:buClr>
                <a:srgbClr val="FF0000"/>
              </a:buClr>
            </a:pPr>
            <a:r>
              <a:rPr lang="en-US" sz="1400" dirty="0">
                <a:solidFill>
                  <a:srgbClr val="34A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88644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0651"/>
            <a:ext cx="9143998" cy="40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17"/>
          <p:cNvSpPr txBox="1">
            <a:spLocks/>
          </p:cNvSpPr>
          <p:nvPr/>
        </p:nvSpPr>
        <p:spPr>
          <a:xfrm>
            <a:off x="407066" y="969171"/>
            <a:ext cx="8229600" cy="3534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SzPct val="90000"/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Lucida Grande"/>
              <a:buChar char="–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By the end of this training you will understand: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What STEM OPT is? 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Training Plan (Form I-983) Requirements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STEM OPT Process 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Manager’s Responsibilities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Employee’s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69096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ecu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5" y="-33860"/>
            <a:ext cx="6239945" cy="46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STEM OPT?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7066" y="882137"/>
            <a:ext cx="8229600" cy="3534133"/>
          </a:xfrm>
        </p:spPr>
        <p:txBody>
          <a:bodyPr>
            <a:normAutofit fontScale="92500" lnSpcReduction="20000"/>
          </a:bodyPr>
          <a:lstStyle/>
          <a:p>
            <a:pPr marL="228600" lvl="1" indent="0">
              <a:buNone/>
            </a:pPr>
            <a:r>
              <a:rPr lang="en-US" dirty="0"/>
              <a:t>Work permit for foreign students studying in the US.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/>
              <a:t>Two types of work permission:</a:t>
            </a:r>
            <a:endParaRPr lang="en-US" dirty="0"/>
          </a:p>
          <a:p>
            <a:pPr marL="1143000" lvl="1" indent="-457200">
              <a:buAutoNum type="arabicParenR"/>
            </a:pPr>
            <a:r>
              <a:rPr lang="en-US" sz="2200" dirty="0"/>
              <a:t>Optional Practical Training (</a:t>
            </a:r>
            <a:r>
              <a:rPr lang="en-US" sz="2200" b="1" dirty="0"/>
              <a:t>OPT</a:t>
            </a:r>
            <a:r>
              <a:rPr lang="en-US" sz="2200" dirty="0"/>
              <a:t>)</a:t>
            </a:r>
          </a:p>
          <a:p>
            <a:pPr marL="1428750" lvl="3" indent="-285750"/>
            <a:r>
              <a:rPr lang="en-US" sz="1600" i="1" dirty="0"/>
              <a:t>Foreign students</a:t>
            </a:r>
          </a:p>
          <a:p>
            <a:pPr marL="1428750" lvl="3" indent="-285750"/>
            <a:r>
              <a:rPr lang="en-US" sz="1600" i="1" dirty="0"/>
              <a:t>Any major</a:t>
            </a:r>
          </a:p>
          <a:p>
            <a:pPr marL="1428750" lvl="3" indent="-285750"/>
            <a:r>
              <a:rPr lang="en-US" sz="1600" i="1" dirty="0"/>
              <a:t>12 months after graduation </a:t>
            </a:r>
          </a:p>
          <a:p>
            <a:pPr marL="1428750" lvl="3" indent="-285750"/>
            <a:r>
              <a:rPr lang="en-US" sz="1600" i="1" dirty="0"/>
              <a:t>Any employer</a:t>
            </a:r>
          </a:p>
          <a:p>
            <a:pPr marL="1143000" lvl="3" indent="0">
              <a:buNone/>
            </a:pPr>
            <a:endParaRPr lang="en-US" sz="1600" i="1" dirty="0"/>
          </a:p>
          <a:p>
            <a:pPr marL="1143000" lvl="1" indent="-457200">
              <a:buAutoNum type="arabicParenR"/>
            </a:pPr>
            <a:r>
              <a:rPr lang="en-US" sz="2200" dirty="0"/>
              <a:t>Science, Technology, Engineering, Math (</a:t>
            </a:r>
            <a:r>
              <a:rPr lang="en-US" sz="2200" b="1" dirty="0"/>
              <a:t>STEM OPT)</a:t>
            </a:r>
            <a:endParaRPr lang="en-US" sz="2200" dirty="0"/>
          </a:p>
          <a:p>
            <a:pPr marL="1428750" lvl="3" indent="-285750"/>
            <a:r>
              <a:rPr lang="en-US" sz="1600" i="1" dirty="0"/>
              <a:t>Foreign students </a:t>
            </a:r>
          </a:p>
          <a:p>
            <a:pPr marL="1428750" lvl="3" indent="-285750"/>
            <a:r>
              <a:rPr lang="en-US" sz="1600" i="1" dirty="0"/>
              <a:t>Only STEM majors</a:t>
            </a:r>
          </a:p>
          <a:p>
            <a:pPr marL="1428750" lvl="3" indent="-285750"/>
            <a:r>
              <a:rPr lang="en-US" sz="1600" i="1" dirty="0"/>
              <a:t>24 months after OPT </a:t>
            </a:r>
          </a:p>
          <a:p>
            <a:pPr marL="1428750" lvl="3" indent="-285750"/>
            <a:r>
              <a:rPr lang="en-US" sz="1600" i="1" dirty="0"/>
              <a:t>Only for E-Verify employer</a:t>
            </a:r>
          </a:p>
          <a:p>
            <a:pPr marL="0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8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STEM OPT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/>
          </a:bodyPr>
          <a:lstStyle/>
          <a:p>
            <a:r>
              <a:rPr lang="en-US" sz="2200" dirty="0"/>
              <a:t>Effective May 10, 2016 </a:t>
            </a:r>
          </a:p>
          <a:p>
            <a:pPr>
              <a:buNone/>
            </a:pPr>
            <a:endParaRPr lang="en-US" sz="1000" dirty="0"/>
          </a:p>
          <a:p>
            <a:r>
              <a:rPr lang="en-US" sz="2200" dirty="0"/>
              <a:t>24 Months of work permission for STEM graduates (used to be 17 months)</a:t>
            </a:r>
          </a:p>
          <a:p>
            <a:pPr>
              <a:buNone/>
            </a:pPr>
            <a:endParaRPr lang="en-US" sz="1000" dirty="0"/>
          </a:p>
          <a:p>
            <a:r>
              <a:rPr lang="en-US" sz="2200" dirty="0"/>
              <a:t>Training Program Required – Objectives, Goals, Training and Supervision, Measurements/Assessments, Self-Evaluations, Pay Wages Comparable to Other Similarly Situated US workers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2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TRAINING PLAN (FORM I-983)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/>
              <a:t>STEM OPT employee and manager must obtain and complete the Training Plan (Form I-983) before the employee may apply for a STEM OPT extension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STEM OPT employees and employers are obligated to report to the DSO (Designated School Official); any material changes or deviations from the employee’s training plan</a:t>
            </a:r>
          </a:p>
          <a:p>
            <a:endParaRPr lang="en-US" sz="3300" dirty="0"/>
          </a:p>
          <a:p>
            <a:pPr lvl="1"/>
            <a:r>
              <a:rPr lang="en-US" sz="3300" dirty="0"/>
              <a:t>Material changes or deviations may include, but are not limited to:</a:t>
            </a:r>
          </a:p>
          <a:p>
            <a:pPr marL="228600" lvl="1" indent="0">
              <a:buNone/>
            </a:pPr>
            <a:endParaRPr lang="en-US" dirty="0"/>
          </a:p>
          <a:p>
            <a:pPr lvl="2"/>
            <a:r>
              <a:rPr lang="en-US" sz="2900" dirty="0"/>
              <a:t>Any change of the employer’s Employer Identification Number, (i.e., the company’s Federal Tax ID number) resulting from a change in the employer’s ownership or structure</a:t>
            </a:r>
          </a:p>
          <a:p>
            <a:pPr lvl="2"/>
            <a:r>
              <a:rPr lang="en-US" sz="2900" dirty="0"/>
              <a:t>Any reduction in employee’s compensation that is not tied to a reduction in hours worked</a:t>
            </a:r>
          </a:p>
          <a:p>
            <a:pPr lvl="2"/>
            <a:r>
              <a:rPr lang="en-US" sz="2900" dirty="0"/>
              <a:t>Any significant decrease in hours per week that employee engages in a STEM training opportunity</a:t>
            </a:r>
          </a:p>
          <a:p>
            <a:pPr lvl="2"/>
            <a:r>
              <a:rPr lang="en-US" sz="2900" dirty="0"/>
              <a:t>Changes to the employer’s commitments or student’s learning objectives as documented on the Form I-983</a:t>
            </a:r>
          </a:p>
        </p:txBody>
      </p:sp>
    </p:spTree>
    <p:extLst>
      <p:ext uri="{BB962C8B-B14F-4D97-AF65-F5344CB8AC3E}">
        <p14:creationId xmlns:p14="http://schemas.microsoft.com/office/powerpoint/2010/main" val="385048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TRAINING PLAN (FORM I-983)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STEM OPT employee and manager must work together to complete the Form I-983 </a:t>
            </a:r>
          </a:p>
          <a:p>
            <a:pPr marL="0" indent="0">
              <a:buNone/>
            </a:pPr>
            <a:r>
              <a:rPr lang="en-US" dirty="0"/>
              <a:t>A properly completed Form I-983 must explain:</a:t>
            </a:r>
          </a:p>
          <a:p>
            <a:r>
              <a:rPr lang="en-US" dirty="0"/>
              <a:t>How the practical training directly relates to the employee’s qualifying STEM degree</a:t>
            </a:r>
          </a:p>
          <a:p>
            <a:r>
              <a:rPr lang="en-US" dirty="0"/>
              <a:t>The specific goals of the STEM practical training opportunity</a:t>
            </a:r>
          </a:p>
          <a:p>
            <a:r>
              <a:rPr lang="en-US" dirty="0"/>
              <a:t>How those goals will be achieved through the work-based learning opportunity with the employer, including details of the knowledge, skills or techniques to be imparted to the STEM OPT student</a:t>
            </a:r>
          </a:p>
          <a:p>
            <a:r>
              <a:rPr lang="en-US" dirty="0"/>
              <a:t>The performance evaluation process</a:t>
            </a:r>
          </a:p>
          <a:p>
            <a:r>
              <a:rPr lang="en-US" dirty="0"/>
              <a:t>The methods of oversight and supervision of the STEM OPT student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training plan documented in the Form I-983 must also establish that:</a:t>
            </a:r>
          </a:p>
          <a:p>
            <a:r>
              <a:rPr lang="en-US" dirty="0"/>
              <a:t>The employer has sufficient resources and personnel available to provide appropriate training in connection with the specified opportunity and is prepared to implement the work-based learning opportunity at the locations identified</a:t>
            </a:r>
          </a:p>
          <a:p>
            <a:r>
              <a:rPr lang="en-US" dirty="0"/>
              <a:t>The STEM OPT employee will not replace a full-time or part-time, temporary or permanent U.S. worker</a:t>
            </a:r>
          </a:p>
          <a:p>
            <a:r>
              <a:rPr lang="en-US" dirty="0"/>
              <a:t>The opportunity assists the employee in attaining their training goals</a:t>
            </a:r>
          </a:p>
          <a:p>
            <a:r>
              <a:rPr lang="en-US" dirty="0"/>
              <a:t>The duties, hours and compensation associated with the student’s STEM OPT position are commensurate with those provided to the employer’s similarly situated U.S. workers in the area of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9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STEM OPT new hire’s employment eligibility will be verified by HR through E-Verify</a:t>
            </a:r>
          </a:p>
          <a:p>
            <a:pPr>
              <a:buFont typeface="+mj-lt"/>
              <a:buAutoNum type="arabicPeriod"/>
            </a:pPr>
            <a:endParaRPr lang="en-US" sz="1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HR provides Training Plan form (Form I-983), to manager to work with employee – must be completed within 30 days</a:t>
            </a:r>
          </a:p>
          <a:p>
            <a:pPr fontAlgn="base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HR reviews, signs and retains a copy of the completed Training Plan (Form I-983), for employee’s immigration file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Employee submits completed/signed Training Plan (Form I-983), along with any other required documents, to his/her University and USCIS, four (4) months before OPT 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341749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PROCESS (IF APPROVED)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If approved for STEM OPT extension (for 24 months)</a:t>
            </a:r>
          </a:p>
          <a:p>
            <a:pPr lvl="1" fontAlgn="base"/>
            <a:endParaRPr lang="en-US" sz="1900" dirty="0"/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2100" dirty="0"/>
              <a:t>On the 12</a:t>
            </a:r>
            <a:r>
              <a:rPr lang="en-US" sz="2100" baseline="30000" dirty="0"/>
              <a:t>th</a:t>
            </a:r>
            <a:r>
              <a:rPr lang="en-US" sz="2100" dirty="0"/>
              <a:t> month from STEM OPT extension start date - employee completes the first self- evaluation, on the Training Plan (Form I-983), for manager’s review and approval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endParaRPr lang="en-US" sz="2100" dirty="0"/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2100" dirty="0"/>
              <a:t>Approved evaluation is then submitted to HR for review/signature, and a copy is made  for employee’s immigration file – separate from employee personnel file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endParaRPr lang="en-US" sz="2100" dirty="0"/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2100" dirty="0"/>
              <a:t>On the 24</a:t>
            </a:r>
            <a:r>
              <a:rPr lang="en-US" sz="2100" baseline="30000" dirty="0"/>
              <a:t>th</a:t>
            </a:r>
            <a:r>
              <a:rPr lang="en-US" sz="2100" dirty="0"/>
              <a:t> month from STEM OPT extension start date (end of the STEM OPT extension period) -  employee completes the final self-evaluation, on the Training Plan (Form I-983), for manager’s review and approval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endParaRPr lang="en-US" sz="2100" dirty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100" dirty="0"/>
              <a:t>Approved final self-evaluation is then submitted to HR for review/signature and a copy is made  for employee’s immigration file – separate from employee personnel file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OPT: MANAGER’S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5" y="969171"/>
            <a:ext cx="8372603" cy="3534133"/>
          </a:xfrm>
        </p:spPr>
        <p:txBody>
          <a:bodyPr>
            <a:normAutofit/>
          </a:bodyPr>
          <a:lstStyle/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900" dirty="0"/>
              <a:t>Work with employee to complete the Training Plan (Form I-983)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9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900" dirty="0"/>
              <a:t>Submit completed training plan to HR for signature within 30 days of STEM OPT employee’s start date</a:t>
            </a:r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endParaRPr lang="en-US" sz="1900" dirty="0"/>
          </a:p>
          <a:p>
            <a:pPr marL="571500" lvl="1" indent="-342900" fontAlgn="base">
              <a:buClr>
                <a:srgbClr val="FF0000"/>
              </a:buClr>
              <a:buFont typeface="+mj-lt"/>
              <a:buAutoNum type="arabicPeriod"/>
            </a:pPr>
            <a:r>
              <a:rPr lang="en-US" sz="1900" dirty="0"/>
              <a:t>Review and approve employee’s self evaluations on the 12</a:t>
            </a:r>
            <a:r>
              <a:rPr lang="en-US" sz="1900" baseline="30000" dirty="0"/>
              <a:t>th</a:t>
            </a:r>
            <a:r>
              <a:rPr lang="en-US" sz="1900" dirty="0"/>
              <a:t> and 24</a:t>
            </a:r>
            <a:r>
              <a:rPr lang="en-US" sz="1900" baseline="30000" dirty="0"/>
              <a:t>th</a:t>
            </a:r>
            <a:r>
              <a:rPr lang="en-US" sz="1900" dirty="0"/>
              <a:t> month of the STEM OPT extension period</a:t>
            </a:r>
            <a:endParaRPr lang="en-US" sz="1700" dirty="0"/>
          </a:p>
          <a:p>
            <a:pPr marL="457200" lvl="2" indent="0" fontAlgn="base">
              <a:buNone/>
            </a:pPr>
            <a:endParaRPr lang="en-US" sz="1700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8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171F2A"/>
      </a:lt1>
      <a:dk2>
        <a:srgbClr val="1D2A38"/>
      </a:dk2>
      <a:lt2>
        <a:srgbClr val="E7EFEF"/>
      </a:lt2>
      <a:accent1>
        <a:srgbClr val="FDB70B"/>
      </a:accent1>
      <a:accent2>
        <a:srgbClr val="4EC5B7"/>
      </a:accent2>
      <a:accent3>
        <a:srgbClr val="4E778F"/>
      </a:accent3>
      <a:accent4>
        <a:srgbClr val="DC1019"/>
      </a:accent4>
      <a:accent5>
        <a:srgbClr val="171F2A"/>
      </a:accent5>
      <a:accent6>
        <a:srgbClr val="E7EFEF"/>
      </a:accent6>
      <a:hlink>
        <a:srgbClr val="3399CC"/>
      </a:hlink>
      <a:folHlink>
        <a:srgbClr val="00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624</Words>
  <Application>Microsoft Office PowerPoint</Application>
  <PresentationFormat>On-screen Show (16:9)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 Grande</vt:lpstr>
      <vt:lpstr>Office Theme</vt:lpstr>
      <vt:lpstr>STEM OPT  </vt:lpstr>
      <vt:lpstr>PowerPoint Presentation</vt:lpstr>
      <vt:lpstr>WHAT IS STEM OPT?</vt:lpstr>
      <vt:lpstr>NEW STEM OPT REGULATIONS</vt:lpstr>
      <vt:lpstr>STEM OPT: TRAINING PLAN (FORM I-983)</vt:lpstr>
      <vt:lpstr>STEM OPT: TRAINING PLAN (FORM I-983)</vt:lpstr>
      <vt:lpstr>STEM OPT: PROCESS</vt:lpstr>
      <vt:lpstr>STEM OPT: PROCESS (IF APPROVED)</vt:lpstr>
      <vt:lpstr>STEM OPT: MANAGER’S RESPONSIBILITIES</vt:lpstr>
      <vt:lpstr>STEM OPT: EMPLOYEE’S RESPONSIBILITIES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</dc:creator>
  <cp:lastModifiedBy>Dana Savanh</cp:lastModifiedBy>
  <cp:revision>107</cp:revision>
  <dcterms:created xsi:type="dcterms:W3CDTF">2016-05-25T18:06:41Z</dcterms:created>
  <dcterms:modified xsi:type="dcterms:W3CDTF">2016-08-02T03:48:18Z</dcterms:modified>
</cp:coreProperties>
</file>